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80" r:id="rId3"/>
    <p:sldId id="257" r:id="rId4"/>
    <p:sldId id="296" r:id="rId5"/>
    <p:sldId id="291" r:id="rId6"/>
    <p:sldId id="292" r:id="rId7"/>
    <p:sldId id="294" r:id="rId8"/>
    <p:sldId id="295" r:id="rId9"/>
    <p:sldId id="293" r:id="rId10"/>
    <p:sldId id="298" r:id="rId11"/>
    <p:sldId id="281" r:id="rId12"/>
    <p:sldId id="282" r:id="rId13"/>
    <p:sldId id="289" r:id="rId14"/>
    <p:sldId id="297" r:id="rId15"/>
    <p:sldId id="290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00CC"/>
    <a:srgbClr val="FEEDCE"/>
    <a:srgbClr val="006600"/>
    <a:srgbClr val="6699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C1822-194C-4EEE-807A-9484061620B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4F43A-D2CB-4141-9279-7CB172D2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5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4F43A-D2CB-4141-9279-7CB172D269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9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45A1-1F31-445F-B92E-24D05709F41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E13B-49E6-4BA7-A9F9-04FD2D77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8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45A1-1F31-445F-B92E-24D05709F41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E13B-49E6-4BA7-A9F9-04FD2D77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2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45A1-1F31-445F-B92E-24D05709F41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E13B-49E6-4BA7-A9F9-04FD2D77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05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5CB35-FCF5-40C1-9500-9C447A5688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7862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9900CC"/>
                </a:solidFill>
              </a:defRPr>
            </a:lvl1pPr>
            <a:lvl2pPr>
              <a:defRPr>
                <a:solidFill>
                  <a:srgbClr val="9900CC"/>
                </a:solidFill>
              </a:defRPr>
            </a:lvl2pPr>
            <a:lvl3pPr>
              <a:defRPr>
                <a:solidFill>
                  <a:srgbClr val="9900CC"/>
                </a:solidFill>
              </a:defRPr>
            </a:lvl3pPr>
            <a:lvl4pPr>
              <a:defRPr>
                <a:solidFill>
                  <a:srgbClr val="9900CC"/>
                </a:solidFill>
              </a:defRPr>
            </a:lvl4pPr>
            <a:lvl5pPr>
              <a:defRPr>
                <a:solidFill>
                  <a:srgbClr val="99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E13B-49E6-4BA7-A9F9-04FD2D77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1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45A1-1F31-445F-B92E-24D05709F41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E13B-49E6-4BA7-A9F9-04FD2D77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0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45A1-1F31-445F-B92E-24D05709F41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E13B-49E6-4BA7-A9F9-04FD2D77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8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45A1-1F31-445F-B92E-24D05709F41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E13B-49E6-4BA7-A9F9-04FD2D77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7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45A1-1F31-445F-B92E-24D05709F41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E13B-49E6-4BA7-A9F9-04FD2D77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0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45A1-1F31-445F-B92E-24D05709F41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E13B-49E6-4BA7-A9F9-04FD2D77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4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45A1-1F31-445F-B92E-24D05709F41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E13B-49E6-4BA7-A9F9-04FD2D77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9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45A1-1F31-445F-B92E-24D05709F41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E13B-49E6-4BA7-A9F9-04FD2D77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4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C45A1-1F31-445F-B92E-24D05709F41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0E13B-49E6-4BA7-A9F9-04FD2D77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7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99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rgbClr val="9900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rgbClr val="9900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9900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9900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rgbClr val="9900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71600" y="397184"/>
            <a:ext cx="7467600" cy="929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99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 EM  ĐẾN VỚI  TIẾT HỌC </a:t>
            </a:r>
            <a:b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28800" y="872041"/>
            <a:ext cx="7010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2" descr="Không có mô tả ả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57175"/>
            <a:ext cx="14192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ghe Hoàng Thành Thăng Long &amp;#39;kể&amp;#39; câu chuyện đêm | VOV.V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1" b="8888"/>
          <a:stretch/>
        </p:blipFill>
        <p:spPr bwMode="auto">
          <a:xfrm>
            <a:off x="685800" y="2674749"/>
            <a:ext cx="8032369" cy="410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71601" y="914400"/>
            <a:ext cx="7346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MÔN </a:t>
            </a:r>
          </a:p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LỊCH 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SỬ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LỚP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88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089980"/>
              </p:ext>
            </p:extLst>
          </p:nvPr>
        </p:nvGraphicFramePr>
        <p:xfrm>
          <a:off x="380999" y="533398"/>
          <a:ext cx="8479630" cy="5867399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473178"/>
                <a:gridCol w="1447048"/>
                <a:gridCol w="2645878"/>
                <a:gridCol w="1220347"/>
                <a:gridCol w="1693179"/>
              </a:tblGrid>
              <a:tr h="146684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Tên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nước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Chống thực  dân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Tên phong trào và tổ chức, lãnh  đạo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Hình thức đấu tranh 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Lực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lượng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tham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34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In-đô-nê-xia: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34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Phi-líp-pin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34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Cam-pu-chia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Lào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Mến Điện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Việt Nam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980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304800"/>
            <a:ext cx="3352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99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rgbClr val="99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9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99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rgbClr val="99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FontTx/>
              <a:buNone/>
              <a:defRPr/>
            </a:pPr>
            <a:r>
              <a:rPr lang="en-US" altLang="vi-VN" sz="330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 </a:t>
            </a:r>
            <a:r>
              <a:rPr lang="en-US" altLang="vi-VN" sz="33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In-đô-nê -xi-a:</a:t>
            </a:r>
          </a:p>
          <a:p>
            <a:pPr marL="273050" indent="-273050">
              <a:defRPr/>
            </a:pPr>
            <a:endParaRPr lang="en-US" altLang="vi-VN" smtClean="0">
              <a:solidFill>
                <a:srgbClr val="800000"/>
              </a:solidFill>
            </a:endParaRPr>
          </a:p>
        </p:txBody>
      </p:sp>
      <p:pic>
        <p:nvPicPr>
          <p:cNvPr id="5" name="Picture 4" descr="ibc_map_indonesia_en"/>
          <p:cNvPicPr>
            <a:picLocks noChangeAspect="1" noChangeArrowheads="1"/>
          </p:cNvPicPr>
          <p:nvPr/>
        </p:nvPicPr>
        <p:blipFill>
          <a:blip r:embed="rId2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1"/>
          <a:stretch>
            <a:fillRect/>
          </a:stretch>
        </p:blipFill>
        <p:spPr bwMode="auto">
          <a:xfrm>
            <a:off x="304800" y="914400"/>
            <a:ext cx="5105400" cy="41148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867400" y="1066800"/>
            <a:ext cx="29718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14300" algn="l"/>
                <a:tab pos="2286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14300" algn="l"/>
                <a:tab pos="2286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14300" algn="l"/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800000"/>
                </a:solidFill>
                <a:cs typeface="Times New Roman" pitchFamily="18" charset="0"/>
              </a:rPr>
              <a:t>+ Nhiều tổ chức yêu nước ra đời: 1905 th</a:t>
            </a:r>
            <a:r>
              <a:rPr lang="en-US" altLang="vi-VN" sz="2400">
                <a:solidFill>
                  <a:srgbClr val="800000"/>
                </a:solidFill>
              </a:rPr>
              <a:t>ành lập công đoàn xe lửa,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800000"/>
                </a:solidFill>
                <a:cs typeface="Times New Roman" pitchFamily="18" charset="0"/>
              </a:rPr>
              <a:t> 1908 Th</a:t>
            </a:r>
            <a:r>
              <a:rPr lang="en-US" altLang="vi-VN" sz="2400">
                <a:solidFill>
                  <a:srgbClr val="800000"/>
                </a:solidFill>
              </a:rPr>
              <a:t>ành lập hội liên hiệp công nhân. Chủ nghĩa Mác được truyền bá rộng rãi.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800000"/>
                </a:solidFill>
                <a:cs typeface="Times New Roman" pitchFamily="18" charset="0"/>
              </a:rPr>
              <a:t>+ 5-1920 : </a:t>
            </a:r>
            <a:r>
              <a:rPr lang="en-US" altLang="vi-VN" sz="2400">
                <a:solidFill>
                  <a:srgbClr val="800000"/>
                </a:solidFill>
              </a:rPr>
              <a:t>Đảng cộng sản thành lập. </a:t>
            </a:r>
            <a:endParaRPr lang="en-US" altLang="vi-VN" sz="2400">
              <a:solidFill>
                <a:srgbClr val="800000"/>
              </a:solidFill>
              <a:latin typeface="VNI-Times" pitchFamily="2" charset="0"/>
              <a:cs typeface="Times New Roman" pitchFamily="18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524000" y="3329683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6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99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rgbClr val="99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9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99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rgbClr val="99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FontTx/>
              <a:buNone/>
              <a:defRPr/>
            </a:pPr>
            <a:r>
              <a:rPr lang="en-US" altLang="vi-VN" sz="37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Phi-lip-pin:</a:t>
            </a:r>
            <a:endParaRPr lang="en-US" altLang="vi-VN" sz="3700" b="1" smtClean="0">
              <a:solidFill>
                <a:srgbClr val="800000"/>
              </a:solidFill>
            </a:endParaRPr>
          </a:p>
        </p:txBody>
      </p:sp>
      <p:pic>
        <p:nvPicPr>
          <p:cNvPr id="5" name="Picture 4" descr="ibc_map_philippines_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4320" b="17607"/>
          <a:stretch>
            <a:fillRect/>
          </a:stretch>
        </p:blipFill>
        <p:spPr bwMode="auto">
          <a:xfrm>
            <a:off x="457200" y="1239838"/>
            <a:ext cx="4938713" cy="5160962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743200" y="25146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715000" y="1355725"/>
            <a:ext cx="3124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000">
                <a:solidFill>
                  <a:srgbClr val="800000"/>
                </a:solidFill>
              </a:rPr>
              <a:t> Năm 1571 Tây Ban Nha hoàn thành xâm lược Phi-lip-pin. 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000">
                <a:solidFill>
                  <a:srgbClr val="800000"/>
                </a:solidFill>
              </a:rPr>
              <a:t> Nhân dân liên tục đứng lên đấu tranh.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000">
                <a:solidFill>
                  <a:srgbClr val="800000"/>
                </a:solidFill>
              </a:rPr>
              <a:t> Sau cách mạng 1896-1898 Nước cộng hòa Phi-lip-pin thành lập.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000">
                <a:solidFill>
                  <a:srgbClr val="800000"/>
                </a:solidFill>
              </a:rPr>
              <a:t> Núp dưới danh nghĩa giúp đỡ nhân d</a:t>
            </a:r>
            <a:r>
              <a:rPr lang="en-US" altLang="vi-VN">
                <a:solidFill>
                  <a:srgbClr val="800000"/>
                </a:solidFill>
              </a:rPr>
              <a:t>â</a:t>
            </a:r>
            <a:r>
              <a:rPr lang="en-US" altLang="vi-VN" sz="2000">
                <a:solidFill>
                  <a:srgbClr val="800000"/>
                </a:solidFill>
              </a:rPr>
              <a:t>n Phi-lip-pin Mĩ gây chiến với Tây Ban Nha, áp đặt CNTD. Nhân dân lại phải dứng lên chống Mĩ.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71800" y="19050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000099"/>
                </a:solidFill>
              </a:rPr>
              <a:t>T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00400" y="2971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660033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1082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14109" y="3962400"/>
            <a:ext cx="2964873" cy="105294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Ban_do_Dong_Nam_A cat roi"/>
          <p:cNvPicPr>
            <a:picLocks noChangeAspect="1" noChangeArrowheads="1"/>
          </p:cNvPicPr>
          <p:nvPr/>
        </p:nvPicPr>
        <p:blipFill>
          <a:blip r:embed="rId2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10811" r="62376" b="47748"/>
          <a:stretch>
            <a:fillRect/>
          </a:stretch>
        </p:blipFill>
        <p:spPr bwMode="auto">
          <a:xfrm>
            <a:off x="228600" y="1066800"/>
            <a:ext cx="5029200" cy="5257800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2971800" y="3200400"/>
            <a:ext cx="381000" cy="1524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352800" y="3733800"/>
            <a:ext cx="381000" cy="2286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81400" y="4419600"/>
            <a:ext cx="381000" cy="3048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352800" y="5334000"/>
            <a:ext cx="304800" cy="2286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895600" y="5486400"/>
            <a:ext cx="304800" cy="3048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438400" y="5029200"/>
            <a:ext cx="381000" cy="2286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657600" y="3276600"/>
            <a:ext cx="381000" cy="1524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4114800" y="2667000"/>
            <a:ext cx="990600" cy="609600"/>
          </a:xfrm>
          <a:prstGeom prst="wedgeRoundRectCallout">
            <a:avLst>
              <a:gd name="adj1" fmla="val -66829"/>
              <a:gd name="adj2" fmla="val 57551"/>
              <a:gd name="adj3" fmla="val 16667"/>
            </a:avLst>
          </a:prstGeom>
          <a:solidFill>
            <a:schemeClr val="bg1">
              <a:alpha val="70195"/>
            </a:schemeClr>
          </a:solidFill>
          <a:ln w="952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1200">
                <a:solidFill>
                  <a:srgbClr val="FF00FF"/>
                </a:solidFill>
              </a:rPr>
              <a:t>Tân Sở</a:t>
            </a:r>
          </a:p>
          <a:p>
            <a:pPr eaLnBrk="1" hangingPunct="1"/>
            <a:r>
              <a:rPr lang="en-US" altLang="vi-VN" sz="1200">
                <a:solidFill>
                  <a:srgbClr val="FF00FF"/>
                </a:solidFill>
              </a:rPr>
              <a:t>13-7-1885</a:t>
            </a:r>
          </a:p>
        </p:txBody>
      </p:sp>
      <p:sp>
        <p:nvSpPr>
          <p:cNvPr id="13" name="AutoShape 25"/>
          <p:cNvSpPr>
            <a:spLocks noChangeArrowheads="1"/>
          </p:cNvSpPr>
          <p:nvPr/>
        </p:nvSpPr>
        <p:spPr bwMode="auto">
          <a:xfrm>
            <a:off x="3657600" y="5562600"/>
            <a:ext cx="1219200" cy="609600"/>
          </a:xfrm>
          <a:prstGeom prst="wedgeRoundRectCallout">
            <a:avLst>
              <a:gd name="adj1" fmla="val -57815"/>
              <a:gd name="adj2" fmla="val -62500"/>
              <a:gd name="adj3" fmla="val 16667"/>
            </a:avLst>
          </a:prstGeom>
          <a:solidFill>
            <a:schemeClr val="bg1">
              <a:alpha val="70195"/>
            </a:schemeClr>
          </a:solidFill>
          <a:ln w="952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1200">
                <a:solidFill>
                  <a:srgbClr val="FF00FF"/>
                </a:solidFill>
              </a:rPr>
              <a:t>Trương Định</a:t>
            </a:r>
          </a:p>
          <a:p>
            <a:pPr eaLnBrk="1" hangingPunct="1"/>
            <a:r>
              <a:rPr lang="en-US" altLang="vi-VN" sz="1200">
                <a:solidFill>
                  <a:srgbClr val="FF00FF"/>
                </a:solidFill>
              </a:rPr>
              <a:t>1859-1864</a:t>
            </a:r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>
            <a:off x="685800" y="4495800"/>
            <a:ext cx="1219200" cy="533400"/>
          </a:xfrm>
          <a:prstGeom prst="wedgeRoundRectCallout">
            <a:avLst>
              <a:gd name="adj1" fmla="val 106639"/>
              <a:gd name="adj2" fmla="val 70537"/>
              <a:gd name="adj3" fmla="val 16667"/>
            </a:avLst>
          </a:prstGeom>
          <a:solidFill>
            <a:schemeClr val="bg1">
              <a:alpha val="70195"/>
            </a:schemeClr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1200">
                <a:solidFill>
                  <a:srgbClr val="0000FF"/>
                </a:solidFill>
              </a:rPr>
              <a:t>A cha-xoa</a:t>
            </a:r>
          </a:p>
          <a:p>
            <a:pPr eaLnBrk="1" hangingPunct="1"/>
            <a:r>
              <a:rPr lang="en-US" altLang="vi-VN" sz="1200">
                <a:solidFill>
                  <a:srgbClr val="0000FF"/>
                </a:solidFill>
              </a:rPr>
              <a:t>1863-1866</a:t>
            </a:r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1524000" y="5638800"/>
            <a:ext cx="1219200" cy="609600"/>
          </a:xfrm>
          <a:prstGeom prst="wedgeRoundRectCallout">
            <a:avLst>
              <a:gd name="adj1" fmla="val 73176"/>
              <a:gd name="adj2" fmla="val -41926"/>
              <a:gd name="adj3" fmla="val 16667"/>
            </a:avLst>
          </a:prstGeom>
          <a:solidFill>
            <a:schemeClr val="bg1">
              <a:alpha val="70195"/>
            </a:schemeClr>
          </a:solidFill>
          <a:ln w="952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1200">
                <a:solidFill>
                  <a:srgbClr val="FF00FF"/>
                </a:solidFill>
              </a:rPr>
              <a:t>Nguyễn Trung Trực</a:t>
            </a:r>
          </a:p>
          <a:p>
            <a:pPr eaLnBrk="1" hangingPunct="1"/>
            <a:r>
              <a:rPr lang="en-US" altLang="vi-VN" sz="1200">
                <a:solidFill>
                  <a:srgbClr val="FF00FF"/>
                </a:solidFill>
              </a:rPr>
              <a:t>1861-1868</a:t>
            </a:r>
          </a:p>
        </p:txBody>
      </p:sp>
      <p:sp>
        <p:nvSpPr>
          <p:cNvPr id="16" name="AutoShape 28"/>
          <p:cNvSpPr>
            <a:spLocks noChangeArrowheads="1"/>
          </p:cNvSpPr>
          <p:nvPr/>
        </p:nvSpPr>
        <p:spPr bwMode="auto">
          <a:xfrm>
            <a:off x="4191000" y="4343400"/>
            <a:ext cx="1295400" cy="533400"/>
          </a:xfrm>
          <a:prstGeom prst="wedgeRoundRectCallout">
            <a:avLst>
              <a:gd name="adj1" fmla="val -87500"/>
              <a:gd name="adj2" fmla="val 296"/>
              <a:gd name="adj3" fmla="val 16667"/>
            </a:avLst>
          </a:prstGeom>
          <a:solidFill>
            <a:schemeClr val="bg1">
              <a:alpha val="70195"/>
            </a:schemeClr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1200">
                <a:solidFill>
                  <a:srgbClr val="0000FF"/>
                </a:solidFill>
              </a:rPr>
              <a:t>Phu-côm-bô</a:t>
            </a:r>
          </a:p>
          <a:p>
            <a:pPr eaLnBrk="1" hangingPunct="1"/>
            <a:r>
              <a:rPr lang="en-US" altLang="vi-VN" sz="1200">
                <a:solidFill>
                  <a:srgbClr val="0000FF"/>
                </a:solidFill>
              </a:rPr>
              <a:t>1866-1867</a:t>
            </a:r>
          </a:p>
        </p:txBody>
      </p:sp>
      <p:sp>
        <p:nvSpPr>
          <p:cNvPr id="17" name="AutoShape 29"/>
          <p:cNvSpPr>
            <a:spLocks noChangeArrowheads="1"/>
          </p:cNvSpPr>
          <p:nvPr/>
        </p:nvSpPr>
        <p:spPr bwMode="auto">
          <a:xfrm>
            <a:off x="1524000" y="3048000"/>
            <a:ext cx="1295400" cy="533400"/>
          </a:xfrm>
          <a:prstGeom prst="wedgeRoundRectCallout">
            <a:avLst>
              <a:gd name="adj1" fmla="val 75366"/>
              <a:gd name="adj2" fmla="val -6546"/>
              <a:gd name="adj3" fmla="val 16667"/>
            </a:avLst>
          </a:prstGeom>
          <a:solidFill>
            <a:schemeClr val="bg1">
              <a:alpha val="70195"/>
            </a:schemeClr>
          </a:solidFill>
          <a:ln w="9525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1200">
                <a:solidFill>
                  <a:srgbClr val="00CC00"/>
                </a:solidFill>
              </a:rPr>
              <a:t>Pha-ca-đuốc</a:t>
            </a:r>
          </a:p>
          <a:p>
            <a:pPr eaLnBrk="1" hangingPunct="1"/>
            <a:r>
              <a:rPr lang="en-US" altLang="vi-VN" sz="1200">
                <a:solidFill>
                  <a:srgbClr val="00CC00"/>
                </a:solidFill>
              </a:rPr>
              <a:t>1901</a:t>
            </a:r>
          </a:p>
        </p:txBody>
      </p:sp>
      <p:sp>
        <p:nvSpPr>
          <p:cNvPr id="18" name="AutoShape 30"/>
          <p:cNvSpPr>
            <a:spLocks noChangeArrowheads="1"/>
          </p:cNvSpPr>
          <p:nvPr/>
        </p:nvSpPr>
        <p:spPr bwMode="auto">
          <a:xfrm>
            <a:off x="1905000" y="3810000"/>
            <a:ext cx="1295400" cy="533400"/>
          </a:xfrm>
          <a:prstGeom prst="wedgeRoundRectCallout">
            <a:avLst>
              <a:gd name="adj1" fmla="val 72306"/>
              <a:gd name="adj2" fmla="val -49403"/>
              <a:gd name="adj3" fmla="val 16667"/>
            </a:avLst>
          </a:prstGeom>
          <a:solidFill>
            <a:schemeClr val="bg1">
              <a:alpha val="70195"/>
            </a:schemeClr>
          </a:solidFill>
          <a:ln w="9525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1200">
                <a:solidFill>
                  <a:srgbClr val="00CC00"/>
                </a:solidFill>
              </a:rPr>
              <a:t>ND ở Bô-lô-ven</a:t>
            </a:r>
          </a:p>
          <a:p>
            <a:pPr eaLnBrk="1" hangingPunct="1"/>
            <a:r>
              <a:rPr lang="en-US" altLang="vi-VN" sz="1200">
                <a:solidFill>
                  <a:srgbClr val="00CC00"/>
                </a:solidFill>
              </a:rPr>
              <a:t>1901-1907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57200" y="3810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800000"/>
                </a:solidFill>
              </a:rPr>
              <a:t>- Ba nước Đông Dương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486400" y="774700"/>
            <a:ext cx="3276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0" dirty="0">
                <a:solidFill>
                  <a:srgbClr val="800000"/>
                </a:solidFill>
              </a:rPr>
              <a:t>- Ở Cam-</a:t>
            </a:r>
            <a:r>
              <a:rPr lang="en-US" altLang="vi-VN" sz="1800" b="0" dirty="0" err="1">
                <a:solidFill>
                  <a:srgbClr val="800000"/>
                </a:solidFill>
              </a:rPr>
              <a:t>pu</a:t>
            </a:r>
            <a:r>
              <a:rPr lang="en-US" altLang="vi-VN" sz="1800" b="0" dirty="0">
                <a:solidFill>
                  <a:srgbClr val="800000"/>
                </a:solidFill>
              </a:rPr>
              <a:t>-chia: 1863-1866 </a:t>
            </a:r>
            <a:r>
              <a:rPr lang="en-US" altLang="vi-VN" sz="1800" b="0" dirty="0" err="1">
                <a:solidFill>
                  <a:srgbClr val="800000"/>
                </a:solidFill>
              </a:rPr>
              <a:t>có</a:t>
            </a:r>
            <a:r>
              <a:rPr lang="en-US" altLang="vi-VN" sz="1800" b="0" dirty="0">
                <a:solidFill>
                  <a:srgbClr val="800000"/>
                </a:solidFill>
              </a:rPr>
              <a:t> </a:t>
            </a:r>
            <a:r>
              <a:rPr lang="en-US" altLang="vi-VN" sz="1800" b="0" dirty="0" err="1">
                <a:solidFill>
                  <a:srgbClr val="800000"/>
                </a:solidFill>
              </a:rPr>
              <a:t>khởi</a:t>
            </a:r>
            <a:r>
              <a:rPr lang="en-US" altLang="vi-VN" sz="1800" b="0" dirty="0">
                <a:solidFill>
                  <a:srgbClr val="800000"/>
                </a:solidFill>
              </a:rPr>
              <a:t> </a:t>
            </a:r>
            <a:r>
              <a:rPr lang="en-US" altLang="vi-VN" sz="1800" b="0" dirty="0" err="1">
                <a:solidFill>
                  <a:srgbClr val="800000"/>
                </a:solidFill>
              </a:rPr>
              <a:t>nghĩa</a:t>
            </a:r>
            <a:r>
              <a:rPr lang="en-US" altLang="vi-VN" sz="1800" b="0" dirty="0">
                <a:solidFill>
                  <a:srgbClr val="800000"/>
                </a:solidFill>
              </a:rPr>
              <a:t> do A cha-</a:t>
            </a:r>
            <a:r>
              <a:rPr lang="en-US" altLang="vi-VN" sz="1800" b="0" dirty="0" err="1">
                <a:solidFill>
                  <a:srgbClr val="800000"/>
                </a:solidFill>
              </a:rPr>
              <a:t>xoa</a:t>
            </a:r>
            <a:r>
              <a:rPr lang="en-US" altLang="vi-VN" sz="1800" b="0" dirty="0">
                <a:solidFill>
                  <a:srgbClr val="800000"/>
                </a:solidFill>
              </a:rPr>
              <a:t> </a:t>
            </a:r>
            <a:r>
              <a:rPr lang="en-US" altLang="vi-VN" sz="1800" b="0" dirty="0" err="1">
                <a:solidFill>
                  <a:srgbClr val="800000"/>
                </a:solidFill>
              </a:rPr>
              <a:t>lãnh</a:t>
            </a:r>
            <a:r>
              <a:rPr lang="en-US" altLang="vi-VN" sz="1800" b="0" dirty="0">
                <a:solidFill>
                  <a:srgbClr val="800000"/>
                </a:solidFill>
              </a:rPr>
              <a:t> </a:t>
            </a:r>
            <a:r>
              <a:rPr lang="en-US" altLang="vi-VN" sz="1800" b="0" dirty="0" err="1">
                <a:solidFill>
                  <a:srgbClr val="800000"/>
                </a:solidFill>
              </a:rPr>
              <a:t>đạo</a:t>
            </a:r>
            <a:r>
              <a:rPr lang="en-US" altLang="vi-VN" sz="1800" b="0" dirty="0">
                <a:solidFill>
                  <a:srgbClr val="800000"/>
                </a:solidFill>
              </a:rPr>
              <a:t> ở Ta-</a:t>
            </a:r>
            <a:r>
              <a:rPr lang="en-US" altLang="vi-VN" sz="1800" b="0" dirty="0" err="1">
                <a:solidFill>
                  <a:srgbClr val="800000"/>
                </a:solidFill>
              </a:rPr>
              <a:t>keo</a:t>
            </a:r>
            <a:r>
              <a:rPr lang="en-US" altLang="vi-VN" sz="1800" b="0" dirty="0">
                <a:solidFill>
                  <a:srgbClr val="800000"/>
                </a:solidFill>
              </a:rPr>
              <a:t>, </a:t>
            </a:r>
            <a:r>
              <a:rPr lang="en-US" altLang="vi-VN" sz="1800" b="0" dirty="0" err="1">
                <a:solidFill>
                  <a:srgbClr val="800000"/>
                </a:solidFill>
              </a:rPr>
              <a:t>năm</a:t>
            </a:r>
            <a:r>
              <a:rPr lang="en-US" altLang="vi-VN" sz="1800" b="0" dirty="0">
                <a:solidFill>
                  <a:srgbClr val="800000"/>
                </a:solidFill>
              </a:rPr>
              <a:t> 1866-1867 </a:t>
            </a:r>
            <a:r>
              <a:rPr lang="en-US" altLang="vi-VN" sz="1800" b="0" dirty="0" err="1">
                <a:solidFill>
                  <a:srgbClr val="800000"/>
                </a:solidFill>
              </a:rPr>
              <a:t>có</a:t>
            </a:r>
            <a:r>
              <a:rPr lang="en-US" altLang="vi-VN" sz="1800" b="0" dirty="0">
                <a:solidFill>
                  <a:srgbClr val="800000"/>
                </a:solidFill>
              </a:rPr>
              <a:t> </a:t>
            </a:r>
            <a:r>
              <a:rPr lang="en-US" altLang="vi-VN" sz="1800" b="0" dirty="0" err="1">
                <a:solidFill>
                  <a:srgbClr val="800000"/>
                </a:solidFill>
              </a:rPr>
              <a:t>khởi</a:t>
            </a:r>
            <a:r>
              <a:rPr lang="en-US" altLang="vi-VN" sz="1800" b="0" dirty="0">
                <a:solidFill>
                  <a:srgbClr val="800000"/>
                </a:solidFill>
              </a:rPr>
              <a:t> </a:t>
            </a:r>
            <a:r>
              <a:rPr lang="en-US" altLang="vi-VN" sz="1800" b="0" dirty="0" err="1">
                <a:solidFill>
                  <a:srgbClr val="800000"/>
                </a:solidFill>
              </a:rPr>
              <a:t>nghĩa</a:t>
            </a:r>
            <a:r>
              <a:rPr lang="en-US" altLang="vi-VN" sz="1800" b="0" dirty="0">
                <a:solidFill>
                  <a:srgbClr val="800000"/>
                </a:solidFill>
              </a:rPr>
              <a:t> do </a:t>
            </a:r>
            <a:r>
              <a:rPr lang="en-US" altLang="vi-VN" sz="1800" b="0" dirty="0" err="1">
                <a:solidFill>
                  <a:srgbClr val="800000"/>
                </a:solidFill>
              </a:rPr>
              <a:t>nhà</a:t>
            </a:r>
            <a:r>
              <a:rPr lang="en-US" altLang="vi-VN" sz="1800" b="0" dirty="0">
                <a:solidFill>
                  <a:srgbClr val="800000"/>
                </a:solidFill>
              </a:rPr>
              <a:t> </a:t>
            </a:r>
            <a:r>
              <a:rPr lang="en-US" altLang="vi-VN" sz="1800" b="0" dirty="0" err="1">
                <a:solidFill>
                  <a:srgbClr val="800000"/>
                </a:solidFill>
              </a:rPr>
              <a:t>sư</a:t>
            </a:r>
            <a:r>
              <a:rPr lang="en-US" altLang="vi-VN" sz="1800" b="0" dirty="0">
                <a:solidFill>
                  <a:srgbClr val="800000"/>
                </a:solidFill>
              </a:rPr>
              <a:t> Pu-</a:t>
            </a:r>
            <a:r>
              <a:rPr lang="en-US" altLang="vi-VN" sz="1800" b="0" dirty="0" err="1">
                <a:solidFill>
                  <a:srgbClr val="800000"/>
                </a:solidFill>
              </a:rPr>
              <a:t>côm</a:t>
            </a:r>
            <a:r>
              <a:rPr lang="en-US" altLang="vi-VN" sz="1800" b="0" dirty="0">
                <a:solidFill>
                  <a:srgbClr val="800000"/>
                </a:solidFill>
              </a:rPr>
              <a:t>-</a:t>
            </a:r>
            <a:r>
              <a:rPr lang="en-US" altLang="vi-VN" sz="1800" b="0" dirty="0" err="1">
                <a:solidFill>
                  <a:srgbClr val="800000"/>
                </a:solidFill>
              </a:rPr>
              <a:t>bô</a:t>
            </a:r>
            <a:r>
              <a:rPr lang="en-US" altLang="vi-VN" sz="1800" b="0" dirty="0">
                <a:solidFill>
                  <a:srgbClr val="800000"/>
                </a:solidFill>
              </a:rPr>
              <a:t> ở </a:t>
            </a:r>
            <a:r>
              <a:rPr lang="en-US" altLang="vi-VN" sz="1800" b="0" dirty="0" err="1">
                <a:solidFill>
                  <a:srgbClr val="800000"/>
                </a:solidFill>
              </a:rPr>
              <a:t>Cra-chê</a:t>
            </a:r>
            <a:r>
              <a:rPr lang="en-US" altLang="vi-VN" sz="1800" b="0" dirty="0">
                <a:solidFill>
                  <a:srgbClr val="800000"/>
                </a:solidFill>
              </a:rPr>
              <a:t>, </a:t>
            </a:r>
            <a:r>
              <a:rPr lang="en-US" altLang="vi-VN" sz="1800" b="0" dirty="0" err="1">
                <a:solidFill>
                  <a:srgbClr val="800000"/>
                </a:solidFill>
              </a:rPr>
              <a:t>liên</a:t>
            </a:r>
            <a:r>
              <a:rPr lang="en-US" altLang="vi-VN" sz="1800" b="0" dirty="0">
                <a:solidFill>
                  <a:srgbClr val="800000"/>
                </a:solidFill>
              </a:rPr>
              <a:t> </a:t>
            </a:r>
            <a:r>
              <a:rPr lang="en-US" altLang="vi-VN" sz="1800" b="0" dirty="0" err="1">
                <a:solidFill>
                  <a:srgbClr val="800000"/>
                </a:solidFill>
              </a:rPr>
              <a:t>kết</a:t>
            </a:r>
            <a:r>
              <a:rPr lang="en-US" altLang="vi-VN" sz="1800" b="0" dirty="0">
                <a:solidFill>
                  <a:srgbClr val="800000"/>
                </a:solidFill>
              </a:rPr>
              <a:t> </a:t>
            </a:r>
            <a:r>
              <a:rPr lang="en-US" altLang="vi-VN" sz="1800" b="0" dirty="0" err="1">
                <a:solidFill>
                  <a:srgbClr val="800000"/>
                </a:solidFill>
              </a:rPr>
              <a:t>với</a:t>
            </a:r>
            <a:r>
              <a:rPr lang="en-US" altLang="vi-VN" sz="1800" b="0" dirty="0">
                <a:solidFill>
                  <a:srgbClr val="800000"/>
                </a:solidFill>
              </a:rPr>
              <a:t> </a:t>
            </a:r>
            <a:r>
              <a:rPr lang="en-US" altLang="vi-VN" sz="1800" b="0" dirty="0" err="1">
                <a:solidFill>
                  <a:srgbClr val="800000"/>
                </a:solidFill>
              </a:rPr>
              <a:t>Việt</a:t>
            </a:r>
            <a:r>
              <a:rPr lang="en-US" altLang="vi-VN" sz="1800" b="0" dirty="0">
                <a:solidFill>
                  <a:srgbClr val="800000"/>
                </a:solidFill>
              </a:rPr>
              <a:t> Nam.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5791200" y="5181600"/>
            <a:ext cx="2667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000"/>
              <a:t>? Em có nhận xét gì về phong trào của nhân dân 3 nước Đông Dương?</a:t>
            </a:r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5410200" y="3227388"/>
            <a:ext cx="3276600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vi-VN" sz="1800" b="0">
              <a:solidFill>
                <a:srgbClr val="8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1800" b="0">
                <a:solidFill>
                  <a:srgbClr val="800000"/>
                </a:solidFill>
              </a:rPr>
              <a:t>- Ở Việt Nam: Có khởi nghĩa của Trương Định, Nguyễn Trung Trực, Phong trào “Cần vương”, k/n nông dân Yên Thế…</a:t>
            </a:r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5486400" y="2466975"/>
            <a:ext cx="3276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1800" b="0">
                <a:solidFill>
                  <a:srgbClr val="800000"/>
                </a:solidFill>
              </a:rPr>
              <a:t>Ở  Lào: 1901 ND Xa-van-na-khét k/n do Pha-ca-đuốc lãnh đạo. 1907 nhân dân Bô lô ven khởi nghĩa lan sang VN.</a:t>
            </a:r>
          </a:p>
        </p:txBody>
      </p:sp>
    </p:spTree>
    <p:extLst>
      <p:ext uri="{BB962C8B-B14F-4D97-AF65-F5344CB8AC3E}">
        <p14:creationId xmlns:p14="http://schemas.microsoft.com/office/powerpoint/2010/main" val="420804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52400"/>
            <a:ext cx="4114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99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rgbClr val="99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9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99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rgbClr val="99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FontTx/>
              <a:buNone/>
              <a:defRPr/>
            </a:pPr>
            <a:r>
              <a:rPr lang="en-US" altLang="vi-VN" sz="28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 Miến Điện (Myanma) </a:t>
            </a:r>
          </a:p>
          <a:p>
            <a:pPr marL="273050" indent="-273050">
              <a:defRPr/>
            </a:pPr>
            <a:endParaRPr lang="en-US" altLang="vi-VN" sz="2800" dirty="0" smtClean="0">
              <a:solidFill>
                <a:srgbClr val="800000"/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257800" y="1600200"/>
            <a:ext cx="3429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14300" algn="l"/>
                <a:tab pos="2286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14300" algn="l"/>
                <a:tab pos="2286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14300" algn="l"/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800000"/>
                </a:solidFill>
                <a:cs typeface="Times New Roman" pitchFamily="18" charset="0"/>
              </a:rPr>
              <a:t>- 1885 : Kh</a:t>
            </a:r>
            <a:r>
              <a:rPr lang="en-US" altLang="vi-VN" sz="2400">
                <a:solidFill>
                  <a:srgbClr val="800000"/>
                </a:solidFill>
              </a:rPr>
              <a:t>áng chiến chống thực dân Anh bùng nổ.</a:t>
            </a:r>
          </a:p>
        </p:txBody>
      </p:sp>
      <p:pic>
        <p:nvPicPr>
          <p:cNvPr id="6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r="7040"/>
          <a:stretch>
            <a:fillRect/>
          </a:stretch>
        </p:blipFill>
        <p:spPr bwMode="auto">
          <a:xfrm>
            <a:off x="231775" y="990600"/>
            <a:ext cx="4492625" cy="5638800"/>
          </a:xfrm>
          <a:prstGeom prst="rect">
            <a:avLst/>
          </a:prstGeom>
          <a:noFill/>
          <a:ln w="57150" cmpd="thinThick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066800" y="3352800"/>
            <a:ext cx="304800" cy="3048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76400" y="3794125"/>
            <a:ext cx="914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2156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vi-VN" sz="2000">
                <a:solidFill>
                  <a:srgbClr val="FF00FF"/>
                </a:solidFill>
              </a:rPr>
              <a:t>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vi-VN" sz="2000">
                <a:solidFill>
                  <a:srgbClr val="FF00FF"/>
                </a:solidFill>
              </a:rPr>
              <a:t>1885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09600" y="2743200"/>
            <a:ext cx="914400" cy="609600"/>
          </a:xfrm>
          <a:prstGeom prst="wedgeRoundRectCallout">
            <a:avLst>
              <a:gd name="adj1" fmla="val 13889"/>
              <a:gd name="adj2" fmla="val 75523"/>
              <a:gd name="adj3" fmla="val 16667"/>
            </a:avLst>
          </a:prstGeom>
          <a:solidFill>
            <a:schemeClr val="bg1">
              <a:alpha val="69019"/>
            </a:schemeClr>
          </a:solidFill>
          <a:ln w="9525" algn="ctr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800000"/>
                </a:solidFill>
              </a:rPr>
              <a:t>Araca</a:t>
            </a:r>
          </a:p>
          <a:p>
            <a:pPr eaLnBrk="1" hangingPunct="1"/>
            <a:r>
              <a:rPr lang="en-US" altLang="vi-VN" sz="1800">
                <a:solidFill>
                  <a:srgbClr val="800000"/>
                </a:solidFill>
              </a:rPr>
              <a:t>1885</a:t>
            </a:r>
          </a:p>
        </p:txBody>
      </p:sp>
    </p:spTree>
    <p:extLst>
      <p:ext uri="{BB962C8B-B14F-4D97-AF65-F5344CB8AC3E}">
        <p14:creationId xmlns:p14="http://schemas.microsoft.com/office/powerpoint/2010/main" val="417205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8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3820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Ô CHỮ BÍ  MẬT </a:t>
            </a:r>
            <a:endParaRPr lang="en-US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18029" name="Group 621"/>
          <p:cNvGraphicFramePr>
            <a:graphicFrameLocks noGrp="1"/>
          </p:cNvGraphicFramePr>
          <p:nvPr>
            <p:ph/>
          </p:nvPr>
        </p:nvGraphicFramePr>
        <p:xfrm>
          <a:off x="1066800" y="1016000"/>
          <a:ext cx="7396163" cy="4221262"/>
        </p:xfrm>
        <a:graphic>
          <a:graphicData uri="http://schemas.openxmlformats.org/drawingml/2006/table">
            <a:tbl>
              <a:tblPr/>
              <a:tblGrid>
                <a:gridCol w="407988">
                  <a:extLst>
                    <a:ext uri="{9D8B030D-6E8A-4147-A177-3AD203B41FA5}">
                      <a16:colId xmlns="" xmlns:a16="http://schemas.microsoft.com/office/drawing/2014/main" val="1116319846"/>
                    </a:ext>
                  </a:extLst>
                </a:gridCol>
                <a:gridCol w="182562">
                  <a:extLst>
                    <a:ext uri="{9D8B030D-6E8A-4147-A177-3AD203B41FA5}">
                      <a16:colId xmlns="" xmlns:a16="http://schemas.microsoft.com/office/drawing/2014/main" val="80894582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1266228757"/>
                    </a:ext>
                  </a:extLst>
                </a:gridCol>
                <a:gridCol w="558800">
                  <a:extLst>
                    <a:ext uri="{9D8B030D-6E8A-4147-A177-3AD203B41FA5}">
                      <a16:colId xmlns="" xmlns:a16="http://schemas.microsoft.com/office/drawing/2014/main" val="1775919881"/>
                    </a:ext>
                  </a:extLst>
                </a:gridCol>
                <a:gridCol w="558800">
                  <a:extLst>
                    <a:ext uri="{9D8B030D-6E8A-4147-A177-3AD203B41FA5}">
                      <a16:colId xmlns="" xmlns:a16="http://schemas.microsoft.com/office/drawing/2014/main" val="1518369451"/>
                    </a:ext>
                  </a:extLst>
                </a:gridCol>
                <a:gridCol w="560388">
                  <a:extLst>
                    <a:ext uri="{9D8B030D-6E8A-4147-A177-3AD203B41FA5}">
                      <a16:colId xmlns="" xmlns:a16="http://schemas.microsoft.com/office/drawing/2014/main" val="324713381"/>
                    </a:ext>
                  </a:extLst>
                </a:gridCol>
                <a:gridCol w="517525">
                  <a:extLst>
                    <a:ext uri="{9D8B030D-6E8A-4147-A177-3AD203B41FA5}">
                      <a16:colId xmlns="" xmlns:a16="http://schemas.microsoft.com/office/drawing/2014/main" val="3262936115"/>
                    </a:ext>
                  </a:extLst>
                </a:gridCol>
                <a:gridCol w="528637">
                  <a:extLst>
                    <a:ext uri="{9D8B030D-6E8A-4147-A177-3AD203B41FA5}">
                      <a16:colId xmlns="" xmlns:a16="http://schemas.microsoft.com/office/drawing/2014/main" val="1626998078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544073818"/>
                    </a:ext>
                  </a:extLst>
                </a:gridCol>
                <a:gridCol w="560388">
                  <a:extLst>
                    <a:ext uri="{9D8B030D-6E8A-4147-A177-3AD203B41FA5}">
                      <a16:colId xmlns="" xmlns:a16="http://schemas.microsoft.com/office/drawing/2014/main" val="1629394144"/>
                    </a:ext>
                  </a:extLst>
                </a:gridCol>
                <a:gridCol w="530225">
                  <a:extLst>
                    <a:ext uri="{9D8B030D-6E8A-4147-A177-3AD203B41FA5}">
                      <a16:colId xmlns="" xmlns:a16="http://schemas.microsoft.com/office/drawing/2014/main" val="864882139"/>
                    </a:ext>
                  </a:extLst>
                </a:gridCol>
                <a:gridCol w="528637">
                  <a:extLst>
                    <a:ext uri="{9D8B030D-6E8A-4147-A177-3AD203B41FA5}">
                      <a16:colId xmlns="" xmlns:a16="http://schemas.microsoft.com/office/drawing/2014/main" val="1094571292"/>
                    </a:ext>
                  </a:extLst>
                </a:gridCol>
                <a:gridCol w="530225">
                  <a:extLst>
                    <a:ext uri="{9D8B030D-6E8A-4147-A177-3AD203B41FA5}">
                      <a16:colId xmlns="" xmlns:a16="http://schemas.microsoft.com/office/drawing/2014/main" val="3845067069"/>
                    </a:ext>
                  </a:extLst>
                </a:gridCol>
                <a:gridCol w="527050">
                  <a:extLst>
                    <a:ext uri="{9D8B030D-6E8A-4147-A177-3AD203B41FA5}">
                      <a16:colId xmlns="" xmlns:a16="http://schemas.microsoft.com/office/drawing/2014/main" val="1774189595"/>
                    </a:ext>
                  </a:extLst>
                </a:gridCol>
                <a:gridCol w="528638">
                  <a:extLst>
                    <a:ext uri="{9D8B030D-6E8A-4147-A177-3AD203B41FA5}">
                      <a16:colId xmlns="" xmlns:a16="http://schemas.microsoft.com/office/drawing/2014/main" val="446546151"/>
                    </a:ext>
                  </a:extLst>
                </a:gridCol>
              </a:tblGrid>
              <a:tr h="533360">
                <a:tc gridSpan="6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67124828"/>
                  </a:ext>
                </a:extLst>
              </a:tr>
              <a:tr h="533360">
                <a:tc gridSpan="7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99900024"/>
                  </a:ext>
                </a:extLst>
              </a:tr>
              <a:tr h="533360">
                <a:tc gridSpan="7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31371235"/>
                  </a:ext>
                </a:extLst>
              </a:tr>
              <a:tr h="51812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861239"/>
                  </a:ext>
                </a:extLst>
              </a:tr>
              <a:tr h="523836"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3122364"/>
                  </a:ext>
                </a:extLst>
              </a:tr>
              <a:tr h="542884"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5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4929495"/>
                  </a:ext>
                </a:extLst>
              </a:tr>
              <a:tr h="518121">
                <a:tc rowSpan="2"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1789205"/>
                  </a:ext>
                </a:extLst>
              </a:tr>
              <a:tr h="518121">
                <a:tc gridSpan="2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6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00240487"/>
                  </a:ext>
                </a:extLst>
              </a:tr>
            </a:tbl>
          </a:graphicData>
        </a:graphic>
      </p:graphicFrame>
      <p:grpSp>
        <p:nvGrpSpPr>
          <p:cNvPr id="17809" name="Group 401"/>
          <p:cNvGrpSpPr>
            <a:grpSpLocks/>
          </p:cNvGrpSpPr>
          <p:nvPr/>
        </p:nvGrpSpPr>
        <p:grpSpPr bwMode="auto">
          <a:xfrm>
            <a:off x="3657600" y="990600"/>
            <a:ext cx="4800600" cy="533400"/>
            <a:chOff x="2352" y="624"/>
            <a:chExt cx="3024" cy="336"/>
          </a:xfrm>
        </p:grpSpPr>
        <p:sp>
          <p:nvSpPr>
            <p:cNvPr id="17658" name="AutoShape 369"/>
            <p:cNvSpPr>
              <a:spLocks noChangeArrowheads="1"/>
            </p:cNvSpPr>
            <p:nvPr/>
          </p:nvSpPr>
          <p:spPr bwMode="auto">
            <a:xfrm>
              <a:off x="2352" y="624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659" name="AutoShape 380"/>
            <p:cNvSpPr>
              <a:spLocks noChangeArrowheads="1"/>
            </p:cNvSpPr>
            <p:nvPr/>
          </p:nvSpPr>
          <p:spPr bwMode="auto">
            <a:xfrm>
              <a:off x="2688" y="624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660" name="AutoShape 381"/>
            <p:cNvSpPr>
              <a:spLocks noChangeArrowheads="1"/>
            </p:cNvSpPr>
            <p:nvPr/>
          </p:nvSpPr>
          <p:spPr bwMode="auto">
            <a:xfrm>
              <a:off x="3024" y="624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661" name="AutoShape 382"/>
            <p:cNvSpPr>
              <a:spLocks noChangeArrowheads="1"/>
            </p:cNvSpPr>
            <p:nvPr/>
          </p:nvSpPr>
          <p:spPr bwMode="auto">
            <a:xfrm>
              <a:off x="3360" y="624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662" name="AutoShape 383"/>
            <p:cNvSpPr>
              <a:spLocks noChangeArrowheads="1"/>
            </p:cNvSpPr>
            <p:nvPr/>
          </p:nvSpPr>
          <p:spPr bwMode="auto">
            <a:xfrm>
              <a:off x="3696" y="624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663" name="AutoShape 384"/>
            <p:cNvSpPr>
              <a:spLocks noChangeArrowheads="1"/>
            </p:cNvSpPr>
            <p:nvPr/>
          </p:nvSpPr>
          <p:spPr bwMode="auto">
            <a:xfrm>
              <a:off x="4368" y="624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664" name="AutoShape 385"/>
            <p:cNvSpPr>
              <a:spLocks noChangeArrowheads="1"/>
            </p:cNvSpPr>
            <p:nvPr/>
          </p:nvSpPr>
          <p:spPr bwMode="auto">
            <a:xfrm>
              <a:off x="4704" y="624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665" name="AutoShape 386"/>
            <p:cNvSpPr>
              <a:spLocks noChangeArrowheads="1"/>
            </p:cNvSpPr>
            <p:nvPr/>
          </p:nvSpPr>
          <p:spPr bwMode="auto">
            <a:xfrm>
              <a:off x="5040" y="624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666" name="AutoShape 387"/>
            <p:cNvSpPr>
              <a:spLocks noChangeArrowheads="1"/>
            </p:cNvSpPr>
            <p:nvPr/>
          </p:nvSpPr>
          <p:spPr bwMode="auto">
            <a:xfrm>
              <a:off x="4032" y="624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7835" name="Group 427"/>
          <p:cNvGrpSpPr>
            <a:grpSpLocks/>
          </p:cNvGrpSpPr>
          <p:nvPr/>
        </p:nvGrpSpPr>
        <p:grpSpPr bwMode="auto">
          <a:xfrm>
            <a:off x="3657600" y="990600"/>
            <a:ext cx="4800600" cy="533400"/>
            <a:chOff x="2208" y="192"/>
            <a:chExt cx="3024" cy="336"/>
          </a:xfrm>
        </p:grpSpPr>
        <p:sp>
          <p:nvSpPr>
            <p:cNvPr id="17649" name="AutoShape 403"/>
            <p:cNvSpPr>
              <a:spLocks noChangeArrowheads="1"/>
            </p:cNvSpPr>
            <p:nvPr/>
          </p:nvSpPr>
          <p:spPr bwMode="auto">
            <a:xfrm>
              <a:off x="2208" y="192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I</a:t>
              </a:r>
            </a:p>
          </p:txBody>
        </p:sp>
        <p:sp>
          <p:nvSpPr>
            <p:cNvPr id="17650" name="AutoShape 404"/>
            <p:cNvSpPr>
              <a:spLocks noChangeArrowheads="1"/>
            </p:cNvSpPr>
            <p:nvPr/>
          </p:nvSpPr>
          <p:spPr bwMode="auto">
            <a:xfrm>
              <a:off x="2544" y="192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N</a:t>
              </a:r>
            </a:p>
          </p:txBody>
        </p:sp>
        <p:sp>
          <p:nvSpPr>
            <p:cNvPr id="17651" name="AutoShape 405"/>
            <p:cNvSpPr>
              <a:spLocks noChangeArrowheads="1"/>
            </p:cNvSpPr>
            <p:nvPr/>
          </p:nvSpPr>
          <p:spPr bwMode="auto">
            <a:xfrm>
              <a:off x="2880" y="192"/>
              <a:ext cx="336" cy="336"/>
            </a:xfrm>
            <a:prstGeom prst="flowChartAlternateProcess">
              <a:avLst/>
            </a:prstGeom>
            <a:solidFill>
              <a:srgbClr val="FF0000"/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chemeClr val="bg1"/>
                  </a:solidFill>
                </a:rPr>
                <a:t>Đ</a:t>
              </a:r>
            </a:p>
          </p:txBody>
        </p:sp>
        <p:sp>
          <p:nvSpPr>
            <p:cNvPr id="17652" name="AutoShape 406"/>
            <p:cNvSpPr>
              <a:spLocks noChangeArrowheads="1"/>
            </p:cNvSpPr>
            <p:nvPr/>
          </p:nvSpPr>
          <p:spPr bwMode="auto">
            <a:xfrm>
              <a:off x="3216" y="192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Ô</a:t>
              </a:r>
            </a:p>
          </p:txBody>
        </p:sp>
        <p:sp>
          <p:nvSpPr>
            <p:cNvPr id="17653" name="AutoShape 407"/>
            <p:cNvSpPr>
              <a:spLocks noChangeArrowheads="1"/>
            </p:cNvSpPr>
            <p:nvPr/>
          </p:nvSpPr>
          <p:spPr bwMode="auto">
            <a:xfrm>
              <a:off x="3552" y="192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N</a:t>
              </a:r>
            </a:p>
          </p:txBody>
        </p:sp>
        <p:sp>
          <p:nvSpPr>
            <p:cNvPr id="17654" name="AutoShape 408"/>
            <p:cNvSpPr>
              <a:spLocks noChangeArrowheads="1"/>
            </p:cNvSpPr>
            <p:nvPr/>
          </p:nvSpPr>
          <p:spPr bwMode="auto">
            <a:xfrm>
              <a:off x="4224" y="192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X</a:t>
              </a:r>
            </a:p>
          </p:txBody>
        </p:sp>
        <p:sp>
          <p:nvSpPr>
            <p:cNvPr id="17655" name="AutoShape 409"/>
            <p:cNvSpPr>
              <a:spLocks noChangeArrowheads="1"/>
            </p:cNvSpPr>
            <p:nvPr/>
          </p:nvSpPr>
          <p:spPr bwMode="auto">
            <a:xfrm>
              <a:off x="4560" y="192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I</a:t>
              </a:r>
            </a:p>
          </p:txBody>
        </p:sp>
        <p:sp>
          <p:nvSpPr>
            <p:cNvPr id="17656" name="AutoShape 410"/>
            <p:cNvSpPr>
              <a:spLocks noChangeArrowheads="1"/>
            </p:cNvSpPr>
            <p:nvPr/>
          </p:nvSpPr>
          <p:spPr bwMode="auto">
            <a:xfrm>
              <a:off x="4896" y="192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A</a:t>
              </a:r>
            </a:p>
          </p:txBody>
        </p:sp>
        <p:sp>
          <p:nvSpPr>
            <p:cNvPr id="17657" name="AutoShape 411"/>
            <p:cNvSpPr>
              <a:spLocks noChangeArrowheads="1"/>
            </p:cNvSpPr>
            <p:nvPr/>
          </p:nvSpPr>
          <p:spPr bwMode="auto">
            <a:xfrm>
              <a:off x="3888" y="192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Ê</a:t>
              </a:r>
            </a:p>
          </p:txBody>
        </p:sp>
      </p:grpSp>
      <p:sp>
        <p:nvSpPr>
          <p:cNvPr id="17821" name="AutoShape 413"/>
          <p:cNvSpPr>
            <a:spLocks noChangeArrowheads="1"/>
          </p:cNvSpPr>
          <p:nvPr/>
        </p:nvSpPr>
        <p:spPr bwMode="auto">
          <a:xfrm>
            <a:off x="152400" y="838200"/>
            <a:ext cx="533400" cy="533400"/>
          </a:xfrm>
          <a:prstGeom prst="star16">
            <a:avLst>
              <a:gd name="adj" fmla="val 37500"/>
            </a:avLst>
          </a:prstGeom>
          <a:solidFill>
            <a:srgbClr val="FF00FF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822" name="Text Box 414"/>
          <p:cNvSpPr txBox="1">
            <a:spLocks noChangeArrowheads="1"/>
          </p:cNvSpPr>
          <p:nvPr/>
        </p:nvSpPr>
        <p:spPr bwMode="auto">
          <a:xfrm>
            <a:off x="762000" y="54864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0">
                <a:solidFill>
                  <a:srgbClr val="FF00FF"/>
                </a:solidFill>
              </a:rPr>
              <a:t>? Đất nước được gọi với các tên “Quốc gia nghìn đảo”</a:t>
            </a:r>
          </a:p>
        </p:txBody>
      </p:sp>
      <p:grpSp>
        <p:nvGrpSpPr>
          <p:cNvPr id="17992" name="Group 584"/>
          <p:cNvGrpSpPr>
            <a:grpSpLocks/>
          </p:cNvGrpSpPr>
          <p:nvPr/>
        </p:nvGrpSpPr>
        <p:grpSpPr bwMode="auto">
          <a:xfrm>
            <a:off x="1524000" y="4191000"/>
            <a:ext cx="4267200" cy="533400"/>
            <a:chOff x="2496" y="3072"/>
            <a:chExt cx="2688" cy="336"/>
          </a:xfrm>
        </p:grpSpPr>
        <p:sp>
          <p:nvSpPr>
            <p:cNvPr id="17641" name="AutoShape 417"/>
            <p:cNvSpPr>
              <a:spLocks noChangeArrowheads="1"/>
            </p:cNvSpPr>
            <p:nvPr/>
          </p:nvSpPr>
          <p:spPr bwMode="auto">
            <a:xfrm>
              <a:off x="2496" y="3072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Đ</a:t>
              </a:r>
            </a:p>
          </p:txBody>
        </p:sp>
        <p:sp>
          <p:nvSpPr>
            <p:cNvPr id="17642" name="AutoShape 418"/>
            <p:cNvSpPr>
              <a:spLocks noChangeArrowheads="1"/>
            </p:cNvSpPr>
            <p:nvPr/>
          </p:nvSpPr>
          <p:spPr bwMode="auto">
            <a:xfrm>
              <a:off x="2832" y="3072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Ô</a:t>
              </a:r>
            </a:p>
          </p:txBody>
        </p:sp>
        <p:sp>
          <p:nvSpPr>
            <p:cNvPr id="17643" name="AutoShape 419"/>
            <p:cNvSpPr>
              <a:spLocks noChangeArrowheads="1"/>
            </p:cNvSpPr>
            <p:nvPr/>
          </p:nvSpPr>
          <p:spPr bwMode="auto">
            <a:xfrm>
              <a:off x="3168" y="3072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N</a:t>
              </a:r>
            </a:p>
          </p:txBody>
        </p:sp>
        <p:sp>
          <p:nvSpPr>
            <p:cNvPr id="17644" name="AutoShape 420"/>
            <p:cNvSpPr>
              <a:spLocks noChangeArrowheads="1"/>
            </p:cNvSpPr>
            <p:nvPr/>
          </p:nvSpPr>
          <p:spPr bwMode="auto">
            <a:xfrm>
              <a:off x="3504" y="3072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G</a:t>
              </a:r>
            </a:p>
          </p:txBody>
        </p:sp>
        <p:sp>
          <p:nvSpPr>
            <p:cNvPr id="17645" name="AutoShape 421"/>
            <p:cNvSpPr>
              <a:spLocks noChangeArrowheads="1"/>
            </p:cNvSpPr>
            <p:nvPr/>
          </p:nvSpPr>
          <p:spPr bwMode="auto">
            <a:xfrm>
              <a:off x="3840" y="3072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T</a:t>
              </a:r>
            </a:p>
          </p:txBody>
        </p:sp>
        <p:sp>
          <p:nvSpPr>
            <p:cNvPr id="17646" name="AutoShape 422"/>
            <p:cNvSpPr>
              <a:spLocks noChangeArrowheads="1"/>
            </p:cNvSpPr>
            <p:nvPr/>
          </p:nvSpPr>
          <p:spPr bwMode="auto">
            <a:xfrm>
              <a:off x="4512" y="3072"/>
              <a:ext cx="336" cy="336"/>
            </a:xfrm>
            <a:prstGeom prst="flowChartAlternateProcess">
              <a:avLst/>
            </a:prstGeom>
            <a:solidFill>
              <a:srgbClr val="FF0000"/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17647" name="AutoShape 423"/>
            <p:cNvSpPr>
              <a:spLocks noChangeArrowheads="1"/>
            </p:cNvSpPr>
            <p:nvPr/>
          </p:nvSpPr>
          <p:spPr bwMode="auto">
            <a:xfrm>
              <a:off x="4848" y="3072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O</a:t>
              </a:r>
            </a:p>
          </p:txBody>
        </p:sp>
        <p:sp>
          <p:nvSpPr>
            <p:cNvPr id="17648" name="AutoShape 425"/>
            <p:cNvSpPr>
              <a:spLocks noChangeArrowheads="1"/>
            </p:cNvSpPr>
            <p:nvPr/>
          </p:nvSpPr>
          <p:spPr bwMode="auto">
            <a:xfrm>
              <a:off x="4176" y="3072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I</a:t>
              </a:r>
            </a:p>
          </p:txBody>
        </p:sp>
      </p:grpSp>
      <p:grpSp>
        <p:nvGrpSpPr>
          <p:cNvPr id="17876" name="Group 468"/>
          <p:cNvGrpSpPr>
            <a:grpSpLocks/>
          </p:cNvGrpSpPr>
          <p:nvPr/>
        </p:nvGrpSpPr>
        <p:grpSpPr bwMode="auto">
          <a:xfrm>
            <a:off x="4191000" y="1524000"/>
            <a:ext cx="4267200" cy="533400"/>
            <a:chOff x="2688" y="1392"/>
            <a:chExt cx="2688" cy="336"/>
          </a:xfrm>
        </p:grpSpPr>
        <p:sp>
          <p:nvSpPr>
            <p:cNvPr id="17633" name="AutoShape 440"/>
            <p:cNvSpPr>
              <a:spLocks noChangeArrowheads="1"/>
            </p:cNvSpPr>
            <p:nvPr/>
          </p:nvSpPr>
          <p:spPr bwMode="auto">
            <a:xfrm>
              <a:off x="2688" y="1392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634" name="AutoShape 441"/>
            <p:cNvSpPr>
              <a:spLocks noChangeArrowheads="1"/>
            </p:cNvSpPr>
            <p:nvPr/>
          </p:nvSpPr>
          <p:spPr bwMode="auto">
            <a:xfrm>
              <a:off x="3024" y="1392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635" name="AutoShape 442"/>
            <p:cNvSpPr>
              <a:spLocks noChangeArrowheads="1"/>
            </p:cNvSpPr>
            <p:nvPr/>
          </p:nvSpPr>
          <p:spPr bwMode="auto">
            <a:xfrm>
              <a:off x="3360" y="1392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636" name="AutoShape 443"/>
            <p:cNvSpPr>
              <a:spLocks noChangeArrowheads="1"/>
            </p:cNvSpPr>
            <p:nvPr/>
          </p:nvSpPr>
          <p:spPr bwMode="auto">
            <a:xfrm>
              <a:off x="3696" y="1392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637" name="AutoShape 444"/>
            <p:cNvSpPr>
              <a:spLocks noChangeArrowheads="1"/>
            </p:cNvSpPr>
            <p:nvPr/>
          </p:nvSpPr>
          <p:spPr bwMode="auto">
            <a:xfrm>
              <a:off x="4368" y="1392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638" name="AutoShape 445"/>
            <p:cNvSpPr>
              <a:spLocks noChangeArrowheads="1"/>
            </p:cNvSpPr>
            <p:nvPr/>
          </p:nvSpPr>
          <p:spPr bwMode="auto">
            <a:xfrm>
              <a:off x="4704" y="1392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639" name="AutoShape 446"/>
            <p:cNvSpPr>
              <a:spLocks noChangeArrowheads="1"/>
            </p:cNvSpPr>
            <p:nvPr/>
          </p:nvSpPr>
          <p:spPr bwMode="auto">
            <a:xfrm>
              <a:off x="5040" y="1392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640" name="AutoShape 447"/>
            <p:cNvSpPr>
              <a:spLocks noChangeArrowheads="1"/>
            </p:cNvSpPr>
            <p:nvPr/>
          </p:nvSpPr>
          <p:spPr bwMode="auto">
            <a:xfrm>
              <a:off x="4032" y="1392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grpSp>
        <p:nvGrpSpPr>
          <p:cNvPr id="17901" name="Group 493"/>
          <p:cNvGrpSpPr>
            <a:grpSpLocks/>
          </p:cNvGrpSpPr>
          <p:nvPr/>
        </p:nvGrpSpPr>
        <p:grpSpPr bwMode="auto">
          <a:xfrm>
            <a:off x="4191000" y="2057400"/>
            <a:ext cx="1600200" cy="533400"/>
            <a:chOff x="2640" y="1392"/>
            <a:chExt cx="1008" cy="336"/>
          </a:xfrm>
        </p:grpSpPr>
        <p:sp>
          <p:nvSpPr>
            <p:cNvPr id="17630" name="AutoShape 459"/>
            <p:cNvSpPr>
              <a:spLocks noChangeArrowheads="1"/>
            </p:cNvSpPr>
            <p:nvPr/>
          </p:nvSpPr>
          <p:spPr bwMode="auto">
            <a:xfrm>
              <a:off x="2640" y="1392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631" name="AutoShape 460"/>
            <p:cNvSpPr>
              <a:spLocks noChangeArrowheads="1"/>
            </p:cNvSpPr>
            <p:nvPr/>
          </p:nvSpPr>
          <p:spPr bwMode="auto">
            <a:xfrm>
              <a:off x="2976" y="1392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632" name="AutoShape 461"/>
            <p:cNvSpPr>
              <a:spLocks noChangeArrowheads="1"/>
            </p:cNvSpPr>
            <p:nvPr/>
          </p:nvSpPr>
          <p:spPr bwMode="auto">
            <a:xfrm>
              <a:off x="3312" y="1392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grpSp>
        <p:nvGrpSpPr>
          <p:cNvPr id="17902" name="Group 494"/>
          <p:cNvGrpSpPr>
            <a:grpSpLocks/>
          </p:cNvGrpSpPr>
          <p:nvPr/>
        </p:nvGrpSpPr>
        <p:grpSpPr bwMode="auto">
          <a:xfrm>
            <a:off x="4191000" y="2057400"/>
            <a:ext cx="1600200" cy="533400"/>
            <a:chOff x="4656" y="1392"/>
            <a:chExt cx="1008" cy="336"/>
          </a:xfrm>
        </p:grpSpPr>
        <p:sp>
          <p:nvSpPr>
            <p:cNvPr id="17627" name="AutoShape 464"/>
            <p:cNvSpPr>
              <a:spLocks noChangeArrowheads="1"/>
            </p:cNvSpPr>
            <p:nvPr/>
          </p:nvSpPr>
          <p:spPr bwMode="auto">
            <a:xfrm>
              <a:off x="4656" y="1392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A</a:t>
              </a:r>
            </a:p>
          </p:txBody>
        </p:sp>
        <p:sp>
          <p:nvSpPr>
            <p:cNvPr id="17628" name="AutoShape 465"/>
            <p:cNvSpPr>
              <a:spLocks noChangeArrowheads="1"/>
            </p:cNvSpPr>
            <p:nvPr/>
          </p:nvSpPr>
          <p:spPr bwMode="auto">
            <a:xfrm>
              <a:off x="4992" y="1392"/>
              <a:ext cx="336" cy="336"/>
            </a:xfrm>
            <a:prstGeom prst="flowChartAlternateProcess">
              <a:avLst/>
            </a:prstGeom>
            <a:solidFill>
              <a:srgbClr val="FF0000"/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17629" name="AutoShape 466"/>
            <p:cNvSpPr>
              <a:spLocks noChangeArrowheads="1"/>
            </p:cNvSpPr>
            <p:nvPr/>
          </p:nvSpPr>
          <p:spPr bwMode="auto">
            <a:xfrm>
              <a:off x="5328" y="1392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H</a:t>
              </a:r>
            </a:p>
          </p:txBody>
        </p:sp>
      </p:grpSp>
      <p:grpSp>
        <p:nvGrpSpPr>
          <p:cNvPr id="17888" name="Group 480"/>
          <p:cNvGrpSpPr>
            <a:grpSpLocks/>
          </p:cNvGrpSpPr>
          <p:nvPr/>
        </p:nvGrpSpPr>
        <p:grpSpPr bwMode="auto">
          <a:xfrm>
            <a:off x="4191000" y="1524000"/>
            <a:ext cx="4267200" cy="533400"/>
            <a:chOff x="2688" y="1824"/>
            <a:chExt cx="2688" cy="336"/>
          </a:xfrm>
        </p:grpSpPr>
        <p:sp>
          <p:nvSpPr>
            <p:cNvPr id="17619" name="AutoShape 470"/>
            <p:cNvSpPr>
              <a:spLocks noChangeArrowheads="1"/>
            </p:cNvSpPr>
            <p:nvPr/>
          </p:nvSpPr>
          <p:spPr bwMode="auto">
            <a:xfrm>
              <a:off x="2688" y="1824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B</a:t>
              </a:r>
            </a:p>
          </p:txBody>
        </p:sp>
        <p:sp>
          <p:nvSpPr>
            <p:cNvPr id="17620" name="AutoShape 471"/>
            <p:cNvSpPr>
              <a:spLocks noChangeArrowheads="1"/>
            </p:cNvSpPr>
            <p:nvPr/>
          </p:nvSpPr>
          <p:spPr bwMode="auto">
            <a:xfrm>
              <a:off x="3024" y="1824"/>
              <a:ext cx="336" cy="336"/>
            </a:xfrm>
            <a:prstGeom prst="flowChartAlternateProcess">
              <a:avLst/>
            </a:prstGeom>
            <a:solidFill>
              <a:srgbClr val="FF0000"/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chemeClr val="bg1"/>
                  </a:solidFill>
                </a:rPr>
                <a:t>Ồ</a:t>
              </a:r>
            </a:p>
          </p:txBody>
        </p:sp>
        <p:sp>
          <p:nvSpPr>
            <p:cNvPr id="17621" name="AutoShape 472"/>
            <p:cNvSpPr>
              <a:spLocks noChangeArrowheads="1"/>
            </p:cNvSpPr>
            <p:nvPr/>
          </p:nvSpPr>
          <p:spPr bwMode="auto">
            <a:xfrm>
              <a:off x="3360" y="1824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Đ</a:t>
              </a:r>
            </a:p>
          </p:txBody>
        </p:sp>
        <p:sp>
          <p:nvSpPr>
            <p:cNvPr id="17622" name="AutoShape 473"/>
            <p:cNvSpPr>
              <a:spLocks noChangeArrowheads="1"/>
            </p:cNvSpPr>
            <p:nvPr/>
          </p:nvSpPr>
          <p:spPr bwMode="auto">
            <a:xfrm>
              <a:off x="3696" y="1824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À</a:t>
              </a:r>
            </a:p>
          </p:txBody>
        </p:sp>
        <p:sp>
          <p:nvSpPr>
            <p:cNvPr id="17623" name="AutoShape 474"/>
            <p:cNvSpPr>
              <a:spLocks noChangeArrowheads="1"/>
            </p:cNvSpPr>
            <p:nvPr/>
          </p:nvSpPr>
          <p:spPr bwMode="auto">
            <a:xfrm>
              <a:off x="4368" y="1824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N</a:t>
              </a:r>
            </a:p>
          </p:txBody>
        </p:sp>
        <p:sp>
          <p:nvSpPr>
            <p:cNvPr id="17624" name="AutoShape 475"/>
            <p:cNvSpPr>
              <a:spLocks noChangeArrowheads="1"/>
            </p:cNvSpPr>
            <p:nvPr/>
          </p:nvSpPr>
          <p:spPr bwMode="auto">
            <a:xfrm>
              <a:off x="4704" y="1824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H</a:t>
              </a:r>
            </a:p>
          </p:txBody>
        </p:sp>
        <p:sp>
          <p:nvSpPr>
            <p:cNvPr id="17625" name="AutoShape 476"/>
            <p:cNvSpPr>
              <a:spLocks noChangeArrowheads="1"/>
            </p:cNvSpPr>
            <p:nvPr/>
          </p:nvSpPr>
          <p:spPr bwMode="auto">
            <a:xfrm>
              <a:off x="5040" y="1824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A</a:t>
              </a:r>
            </a:p>
          </p:txBody>
        </p:sp>
        <p:sp>
          <p:nvSpPr>
            <p:cNvPr id="17626" name="AutoShape 477"/>
            <p:cNvSpPr>
              <a:spLocks noChangeArrowheads="1"/>
            </p:cNvSpPr>
            <p:nvPr/>
          </p:nvSpPr>
          <p:spPr bwMode="auto">
            <a:xfrm>
              <a:off x="4032" y="1824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O</a:t>
              </a:r>
            </a:p>
          </p:txBody>
        </p:sp>
      </p:grpSp>
      <p:sp>
        <p:nvSpPr>
          <p:cNvPr id="17887" name="AutoShape 479"/>
          <p:cNvSpPr>
            <a:spLocks noChangeArrowheads="1"/>
          </p:cNvSpPr>
          <p:nvPr/>
        </p:nvSpPr>
        <p:spPr bwMode="auto">
          <a:xfrm>
            <a:off x="152400" y="1524000"/>
            <a:ext cx="609600" cy="381000"/>
          </a:xfrm>
          <a:prstGeom prst="star16">
            <a:avLst>
              <a:gd name="adj" fmla="val 37500"/>
            </a:avLst>
          </a:prstGeom>
          <a:solidFill>
            <a:srgbClr val="FF00FF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889" name="Text Box 481"/>
          <p:cNvSpPr txBox="1">
            <a:spLocks noChangeArrowheads="1"/>
          </p:cNvSpPr>
          <p:nvPr/>
        </p:nvSpPr>
        <p:spPr bwMode="auto">
          <a:xfrm>
            <a:off x="609600" y="54864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0">
                <a:solidFill>
                  <a:srgbClr val="FF00FF"/>
                </a:solidFill>
              </a:rPr>
              <a:t>Đông Ti-mo là thuộc địa của nước nào?</a:t>
            </a:r>
          </a:p>
        </p:txBody>
      </p:sp>
      <p:grpSp>
        <p:nvGrpSpPr>
          <p:cNvPr id="17974" name="Group 566"/>
          <p:cNvGrpSpPr>
            <a:grpSpLocks/>
          </p:cNvGrpSpPr>
          <p:nvPr/>
        </p:nvGrpSpPr>
        <p:grpSpPr bwMode="auto">
          <a:xfrm>
            <a:off x="2057400" y="3657600"/>
            <a:ext cx="3733800" cy="533400"/>
            <a:chOff x="1296" y="2400"/>
            <a:chExt cx="2352" cy="336"/>
          </a:xfrm>
        </p:grpSpPr>
        <p:sp>
          <p:nvSpPr>
            <p:cNvPr id="17612" name="AutoShape 484"/>
            <p:cNvSpPr>
              <a:spLocks noChangeArrowheads="1"/>
            </p:cNvSpPr>
            <p:nvPr/>
          </p:nvSpPr>
          <p:spPr bwMode="auto">
            <a:xfrm>
              <a:off x="1296" y="2400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613" name="AutoShape 485"/>
            <p:cNvSpPr>
              <a:spLocks noChangeArrowheads="1"/>
            </p:cNvSpPr>
            <p:nvPr/>
          </p:nvSpPr>
          <p:spPr bwMode="auto">
            <a:xfrm>
              <a:off x="1632" y="2400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614" name="AutoShape 486"/>
            <p:cNvSpPr>
              <a:spLocks noChangeArrowheads="1"/>
            </p:cNvSpPr>
            <p:nvPr/>
          </p:nvSpPr>
          <p:spPr bwMode="auto">
            <a:xfrm>
              <a:off x="1968" y="2400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615" name="AutoShape 487"/>
            <p:cNvSpPr>
              <a:spLocks noChangeArrowheads="1"/>
            </p:cNvSpPr>
            <p:nvPr/>
          </p:nvSpPr>
          <p:spPr bwMode="auto">
            <a:xfrm>
              <a:off x="2304" y="2400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616" name="AutoShape 488"/>
            <p:cNvSpPr>
              <a:spLocks noChangeArrowheads="1"/>
            </p:cNvSpPr>
            <p:nvPr/>
          </p:nvSpPr>
          <p:spPr bwMode="auto">
            <a:xfrm>
              <a:off x="2640" y="2400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617" name="AutoShape 489"/>
            <p:cNvSpPr>
              <a:spLocks noChangeArrowheads="1"/>
            </p:cNvSpPr>
            <p:nvPr/>
          </p:nvSpPr>
          <p:spPr bwMode="auto">
            <a:xfrm>
              <a:off x="3312" y="2400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618" name="AutoShape 492"/>
            <p:cNvSpPr>
              <a:spLocks noChangeArrowheads="1"/>
            </p:cNvSpPr>
            <p:nvPr/>
          </p:nvSpPr>
          <p:spPr bwMode="auto">
            <a:xfrm>
              <a:off x="2976" y="2400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sp>
        <p:nvSpPr>
          <p:cNvPr id="17903" name="AutoShape 495"/>
          <p:cNvSpPr>
            <a:spLocks noChangeArrowheads="1"/>
          </p:cNvSpPr>
          <p:nvPr/>
        </p:nvSpPr>
        <p:spPr bwMode="auto">
          <a:xfrm>
            <a:off x="152400" y="1981200"/>
            <a:ext cx="533400" cy="457200"/>
          </a:xfrm>
          <a:prstGeom prst="star16">
            <a:avLst>
              <a:gd name="adj" fmla="val 37500"/>
            </a:avLst>
          </a:prstGeom>
          <a:solidFill>
            <a:srgbClr val="FF00FF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904" name="Text Box 496"/>
          <p:cNvSpPr txBox="1">
            <a:spLocks noChangeArrowheads="1"/>
          </p:cNvSpPr>
          <p:nvPr/>
        </p:nvSpPr>
        <p:spPr bwMode="auto">
          <a:xfrm>
            <a:off x="1219200" y="55626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0">
                <a:solidFill>
                  <a:srgbClr val="FF00FF"/>
                </a:solidFill>
              </a:rPr>
              <a:t>? N</a:t>
            </a:r>
            <a:r>
              <a:rPr lang="en-US" altLang="vi-VN" b="0">
                <a:solidFill>
                  <a:srgbClr val="FF00FF"/>
                </a:solidFill>
                <a:latin typeface="Times New Roman" pitchFamily="18" charset="0"/>
              </a:rPr>
              <a:t>ước có nhiều thuộc địa nhất ở Đông  Nam Á</a:t>
            </a:r>
          </a:p>
        </p:txBody>
      </p:sp>
      <p:grpSp>
        <p:nvGrpSpPr>
          <p:cNvPr id="17916" name="Group 508"/>
          <p:cNvGrpSpPr>
            <a:grpSpLocks/>
          </p:cNvGrpSpPr>
          <p:nvPr/>
        </p:nvGrpSpPr>
        <p:grpSpPr bwMode="auto">
          <a:xfrm>
            <a:off x="1066800" y="2590800"/>
            <a:ext cx="4191000" cy="533400"/>
            <a:chOff x="624" y="1680"/>
            <a:chExt cx="2688" cy="336"/>
          </a:xfrm>
        </p:grpSpPr>
        <p:sp>
          <p:nvSpPr>
            <p:cNvPr id="17604" name="AutoShape 498"/>
            <p:cNvSpPr>
              <a:spLocks noChangeArrowheads="1"/>
            </p:cNvSpPr>
            <p:nvPr/>
          </p:nvSpPr>
          <p:spPr bwMode="auto">
            <a:xfrm>
              <a:off x="624" y="1680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605" name="AutoShape 499"/>
            <p:cNvSpPr>
              <a:spLocks noChangeArrowheads="1"/>
            </p:cNvSpPr>
            <p:nvPr/>
          </p:nvSpPr>
          <p:spPr bwMode="auto">
            <a:xfrm>
              <a:off x="960" y="1680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606" name="AutoShape 500"/>
            <p:cNvSpPr>
              <a:spLocks noChangeArrowheads="1"/>
            </p:cNvSpPr>
            <p:nvPr/>
          </p:nvSpPr>
          <p:spPr bwMode="auto">
            <a:xfrm>
              <a:off x="1296" y="1680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607" name="AutoShape 501"/>
            <p:cNvSpPr>
              <a:spLocks noChangeArrowheads="1"/>
            </p:cNvSpPr>
            <p:nvPr/>
          </p:nvSpPr>
          <p:spPr bwMode="auto">
            <a:xfrm>
              <a:off x="1632" y="1680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608" name="AutoShape 502"/>
            <p:cNvSpPr>
              <a:spLocks noChangeArrowheads="1"/>
            </p:cNvSpPr>
            <p:nvPr/>
          </p:nvSpPr>
          <p:spPr bwMode="auto">
            <a:xfrm>
              <a:off x="1968" y="1680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609" name="AutoShape 503"/>
            <p:cNvSpPr>
              <a:spLocks noChangeArrowheads="1"/>
            </p:cNvSpPr>
            <p:nvPr/>
          </p:nvSpPr>
          <p:spPr bwMode="auto">
            <a:xfrm>
              <a:off x="2640" y="1680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610" name="AutoShape 504"/>
            <p:cNvSpPr>
              <a:spLocks noChangeArrowheads="1"/>
            </p:cNvSpPr>
            <p:nvPr/>
          </p:nvSpPr>
          <p:spPr bwMode="auto">
            <a:xfrm>
              <a:off x="2976" y="1680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611" name="AutoShape 506"/>
            <p:cNvSpPr>
              <a:spLocks noChangeArrowheads="1"/>
            </p:cNvSpPr>
            <p:nvPr/>
          </p:nvSpPr>
          <p:spPr bwMode="auto">
            <a:xfrm>
              <a:off x="2304" y="1680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grpSp>
        <p:nvGrpSpPr>
          <p:cNvPr id="17929" name="Group 521"/>
          <p:cNvGrpSpPr>
            <a:grpSpLocks/>
          </p:cNvGrpSpPr>
          <p:nvPr/>
        </p:nvGrpSpPr>
        <p:grpSpPr bwMode="auto">
          <a:xfrm>
            <a:off x="1066800" y="2590800"/>
            <a:ext cx="4191000" cy="533400"/>
            <a:chOff x="672" y="2016"/>
            <a:chExt cx="2688" cy="336"/>
          </a:xfrm>
        </p:grpSpPr>
        <p:sp>
          <p:nvSpPr>
            <p:cNvPr id="17596" name="AutoShape 435"/>
            <p:cNvSpPr>
              <a:spLocks noChangeArrowheads="1"/>
            </p:cNvSpPr>
            <p:nvPr/>
          </p:nvSpPr>
          <p:spPr bwMode="auto">
            <a:xfrm>
              <a:off x="2688" y="2016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N</a:t>
              </a:r>
            </a:p>
          </p:txBody>
        </p:sp>
        <p:sp>
          <p:nvSpPr>
            <p:cNvPr id="17597" name="AutoShape 430"/>
            <p:cNvSpPr>
              <a:spLocks noChangeArrowheads="1"/>
            </p:cNvSpPr>
            <p:nvPr/>
          </p:nvSpPr>
          <p:spPr bwMode="auto">
            <a:xfrm>
              <a:off x="672" y="2016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C</a:t>
              </a:r>
            </a:p>
          </p:txBody>
        </p:sp>
        <p:sp>
          <p:nvSpPr>
            <p:cNvPr id="17598" name="AutoShape 431"/>
            <p:cNvSpPr>
              <a:spLocks noChangeArrowheads="1"/>
            </p:cNvSpPr>
            <p:nvPr/>
          </p:nvSpPr>
          <p:spPr bwMode="auto">
            <a:xfrm>
              <a:off x="1008" y="2016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Ầ</a:t>
              </a:r>
            </a:p>
          </p:txBody>
        </p:sp>
        <p:sp>
          <p:nvSpPr>
            <p:cNvPr id="17599" name="AutoShape 432"/>
            <p:cNvSpPr>
              <a:spLocks noChangeArrowheads="1"/>
            </p:cNvSpPr>
            <p:nvPr/>
          </p:nvSpPr>
          <p:spPr bwMode="auto">
            <a:xfrm>
              <a:off x="1344" y="2016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N</a:t>
              </a:r>
            </a:p>
          </p:txBody>
        </p:sp>
        <p:sp>
          <p:nvSpPr>
            <p:cNvPr id="17600" name="AutoShape 433"/>
            <p:cNvSpPr>
              <a:spLocks noChangeArrowheads="1"/>
            </p:cNvSpPr>
            <p:nvPr/>
          </p:nvSpPr>
          <p:spPr bwMode="auto">
            <a:xfrm>
              <a:off x="1680" y="2016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V</a:t>
              </a:r>
            </a:p>
          </p:txBody>
        </p:sp>
        <p:sp>
          <p:nvSpPr>
            <p:cNvPr id="17601" name="AutoShape 434"/>
            <p:cNvSpPr>
              <a:spLocks noChangeArrowheads="1"/>
            </p:cNvSpPr>
            <p:nvPr/>
          </p:nvSpPr>
          <p:spPr bwMode="auto">
            <a:xfrm>
              <a:off x="2352" y="2016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Ơ</a:t>
              </a:r>
            </a:p>
          </p:txBody>
        </p:sp>
        <p:sp>
          <p:nvSpPr>
            <p:cNvPr id="17602" name="AutoShape 436"/>
            <p:cNvSpPr>
              <a:spLocks noChangeArrowheads="1"/>
            </p:cNvSpPr>
            <p:nvPr/>
          </p:nvSpPr>
          <p:spPr bwMode="auto">
            <a:xfrm>
              <a:off x="3024" y="2016"/>
              <a:ext cx="336" cy="336"/>
            </a:xfrm>
            <a:prstGeom prst="flowChartAlternateProcess">
              <a:avLst/>
            </a:prstGeom>
            <a:solidFill>
              <a:srgbClr val="FF0000"/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17603" name="AutoShape 437"/>
            <p:cNvSpPr>
              <a:spLocks noChangeArrowheads="1"/>
            </p:cNvSpPr>
            <p:nvPr/>
          </p:nvSpPr>
          <p:spPr bwMode="auto">
            <a:xfrm>
              <a:off x="2016" y="2016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Ư</a:t>
              </a:r>
            </a:p>
          </p:txBody>
        </p:sp>
      </p:grpSp>
      <p:sp>
        <p:nvSpPr>
          <p:cNvPr id="17923" name="AutoShape 515"/>
          <p:cNvSpPr>
            <a:spLocks noChangeArrowheads="1"/>
          </p:cNvSpPr>
          <p:nvPr/>
        </p:nvSpPr>
        <p:spPr bwMode="auto">
          <a:xfrm>
            <a:off x="152400" y="2514600"/>
            <a:ext cx="533400" cy="533400"/>
          </a:xfrm>
          <a:prstGeom prst="star16">
            <a:avLst>
              <a:gd name="adj" fmla="val 37500"/>
            </a:avLst>
          </a:prstGeom>
          <a:solidFill>
            <a:srgbClr val="FF00FF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7924" name="Text Box 516"/>
          <p:cNvSpPr txBox="1">
            <a:spLocks noChangeArrowheads="1"/>
          </p:cNvSpPr>
          <p:nvPr/>
        </p:nvSpPr>
        <p:spPr bwMode="auto">
          <a:xfrm>
            <a:off x="0" y="5486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0">
                <a:solidFill>
                  <a:srgbClr val="FF00FF"/>
                </a:solidFill>
              </a:rPr>
              <a:t>?Tên phong trào chống pháp tiêu biểu ở Việt nam cuối thế kỉ XX</a:t>
            </a:r>
          </a:p>
        </p:txBody>
      </p:sp>
      <p:grpSp>
        <p:nvGrpSpPr>
          <p:cNvPr id="17930" name="Group 522"/>
          <p:cNvGrpSpPr>
            <a:grpSpLocks/>
          </p:cNvGrpSpPr>
          <p:nvPr/>
        </p:nvGrpSpPr>
        <p:grpSpPr bwMode="auto">
          <a:xfrm>
            <a:off x="2057400" y="3124200"/>
            <a:ext cx="4800600" cy="533400"/>
            <a:chOff x="2208" y="192"/>
            <a:chExt cx="3024" cy="336"/>
          </a:xfrm>
        </p:grpSpPr>
        <p:sp>
          <p:nvSpPr>
            <p:cNvPr id="17587" name="AutoShape 523"/>
            <p:cNvSpPr>
              <a:spLocks noChangeArrowheads="1"/>
            </p:cNvSpPr>
            <p:nvPr/>
          </p:nvSpPr>
          <p:spPr bwMode="auto">
            <a:xfrm>
              <a:off x="2208" y="192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588" name="AutoShape 524"/>
            <p:cNvSpPr>
              <a:spLocks noChangeArrowheads="1"/>
            </p:cNvSpPr>
            <p:nvPr/>
          </p:nvSpPr>
          <p:spPr bwMode="auto">
            <a:xfrm>
              <a:off x="2544" y="192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589" name="AutoShape 525"/>
            <p:cNvSpPr>
              <a:spLocks noChangeArrowheads="1"/>
            </p:cNvSpPr>
            <p:nvPr/>
          </p:nvSpPr>
          <p:spPr bwMode="auto">
            <a:xfrm>
              <a:off x="2880" y="192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590" name="AutoShape 526"/>
            <p:cNvSpPr>
              <a:spLocks noChangeArrowheads="1"/>
            </p:cNvSpPr>
            <p:nvPr/>
          </p:nvSpPr>
          <p:spPr bwMode="auto">
            <a:xfrm>
              <a:off x="3216" y="192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591" name="AutoShape 527"/>
            <p:cNvSpPr>
              <a:spLocks noChangeArrowheads="1"/>
            </p:cNvSpPr>
            <p:nvPr/>
          </p:nvSpPr>
          <p:spPr bwMode="auto">
            <a:xfrm>
              <a:off x="3552" y="192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592" name="AutoShape 528"/>
            <p:cNvSpPr>
              <a:spLocks noChangeArrowheads="1"/>
            </p:cNvSpPr>
            <p:nvPr/>
          </p:nvSpPr>
          <p:spPr bwMode="auto">
            <a:xfrm>
              <a:off x="4224" y="192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593" name="AutoShape 529"/>
            <p:cNvSpPr>
              <a:spLocks noChangeArrowheads="1"/>
            </p:cNvSpPr>
            <p:nvPr/>
          </p:nvSpPr>
          <p:spPr bwMode="auto">
            <a:xfrm>
              <a:off x="4560" y="192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594" name="AutoShape 530"/>
            <p:cNvSpPr>
              <a:spLocks noChangeArrowheads="1"/>
            </p:cNvSpPr>
            <p:nvPr/>
          </p:nvSpPr>
          <p:spPr bwMode="auto">
            <a:xfrm>
              <a:off x="4896" y="192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595" name="AutoShape 531"/>
            <p:cNvSpPr>
              <a:spLocks noChangeArrowheads="1"/>
            </p:cNvSpPr>
            <p:nvPr/>
          </p:nvSpPr>
          <p:spPr bwMode="auto">
            <a:xfrm>
              <a:off x="3888" y="192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grpSp>
        <p:nvGrpSpPr>
          <p:cNvPr id="17940" name="Group 532"/>
          <p:cNvGrpSpPr>
            <a:grpSpLocks/>
          </p:cNvGrpSpPr>
          <p:nvPr/>
        </p:nvGrpSpPr>
        <p:grpSpPr bwMode="auto">
          <a:xfrm>
            <a:off x="2057400" y="3124200"/>
            <a:ext cx="4800600" cy="533400"/>
            <a:chOff x="2208" y="192"/>
            <a:chExt cx="3024" cy="336"/>
          </a:xfrm>
        </p:grpSpPr>
        <p:sp>
          <p:nvSpPr>
            <p:cNvPr id="17578" name="AutoShape 533"/>
            <p:cNvSpPr>
              <a:spLocks noChangeArrowheads="1"/>
            </p:cNvSpPr>
            <p:nvPr/>
          </p:nvSpPr>
          <p:spPr bwMode="auto">
            <a:xfrm>
              <a:off x="2208" y="192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T</a:t>
              </a:r>
            </a:p>
          </p:txBody>
        </p:sp>
        <p:sp>
          <p:nvSpPr>
            <p:cNvPr id="17579" name="AutoShape 534"/>
            <p:cNvSpPr>
              <a:spLocks noChangeArrowheads="1"/>
            </p:cNvSpPr>
            <p:nvPr/>
          </p:nvSpPr>
          <p:spPr bwMode="auto">
            <a:xfrm>
              <a:off x="2544" y="192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Â</a:t>
              </a:r>
            </a:p>
          </p:txBody>
        </p:sp>
        <p:sp>
          <p:nvSpPr>
            <p:cNvPr id="17580" name="AutoShape 535"/>
            <p:cNvSpPr>
              <a:spLocks noChangeArrowheads="1"/>
            </p:cNvSpPr>
            <p:nvPr/>
          </p:nvSpPr>
          <p:spPr bwMode="auto">
            <a:xfrm>
              <a:off x="2880" y="192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Y</a:t>
              </a:r>
            </a:p>
          </p:txBody>
        </p:sp>
        <p:sp>
          <p:nvSpPr>
            <p:cNvPr id="17581" name="AutoShape 536"/>
            <p:cNvSpPr>
              <a:spLocks noChangeArrowheads="1"/>
            </p:cNvSpPr>
            <p:nvPr/>
          </p:nvSpPr>
          <p:spPr bwMode="auto">
            <a:xfrm>
              <a:off x="3216" y="192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B</a:t>
              </a:r>
            </a:p>
          </p:txBody>
        </p:sp>
        <p:sp>
          <p:nvSpPr>
            <p:cNvPr id="17582" name="AutoShape 537"/>
            <p:cNvSpPr>
              <a:spLocks noChangeArrowheads="1"/>
            </p:cNvSpPr>
            <p:nvPr/>
          </p:nvSpPr>
          <p:spPr bwMode="auto">
            <a:xfrm>
              <a:off x="3552" y="192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A</a:t>
              </a:r>
            </a:p>
          </p:txBody>
        </p:sp>
        <p:sp>
          <p:nvSpPr>
            <p:cNvPr id="17583" name="AutoShape 538"/>
            <p:cNvSpPr>
              <a:spLocks noChangeArrowheads="1"/>
            </p:cNvSpPr>
            <p:nvPr/>
          </p:nvSpPr>
          <p:spPr bwMode="auto">
            <a:xfrm>
              <a:off x="4224" y="192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N</a:t>
              </a:r>
            </a:p>
          </p:txBody>
        </p:sp>
        <p:sp>
          <p:nvSpPr>
            <p:cNvPr id="17584" name="AutoShape 539"/>
            <p:cNvSpPr>
              <a:spLocks noChangeArrowheads="1"/>
            </p:cNvSpPr>
            <p:nvPr/>
          </p:nvSpPr>
          <p:spPr bwMode="auto">
            <a:xfrm>
              <a:off x="4560" y="192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H</a:t>
              </a:r>
            </a:p>
          </p:txBody>
        </p:sp>
        <p:sp>
          <p:nvSpPr>
            <p:cNvPr id="17585" name="AutoShape 540"/>
            <p:cNvSpPr>
              <a:spLocks noChangeArrowheads="1"/>
            </p:cNvSpPr>
            <p:nvPr/>
          </p:nvSpPr>
          <p:spPr bwMode="auto">
            <a:xfrm>
              <a:off x="4896" y="192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A</a:t>
              </a:r>
            </a:p>
          </p:txBody>
        </p:sp>
        <p:sp>
          <p:nvSpPr>
            <p:cNvPr id="17586" name="AutoShape 541"/>
            <p:cNvSpPr>
              <a:spLocks noChangeArrowheads="1"/>
            </p:cNvSpPr>
            <p:nvPr/>
          </p:nvSpPr>
          <p:spPr bwMode="auto">
            <a:xfrm>
              <a:off x="3888" y="192"/>
              <a:ext cx="336" cy="336"/>
            </a:xfrm>
            <a:prstGeom prst="flowChartAlternateProcess">
              <a:avLst/>
            </a:prstGeom>
            <a:solidFill>
              <a:srgbClr val="FF0000"/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17951" name="Text Box 543"/>
          <p:cNvSpPr txBox="1">
            <a:spLocks noChangeArrowheads="1"/>
          </p:cNvSpPr>
          <p:nvPr/>
        </p:nvSpPr>
        <p:spPr bwMode="auto">
          <a:xfrm>
            <a:off x="1143000" y="55626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0">
                <a:solidFill>
                  <a:srgbClr val="FF00FF"/>
                </a:solidFill>
              </a:rPr>
              <a:t>? Inđônêxia là thuộc địa của nước này</a:t>
            </a:r>
          </a:p>
        </p:txBody>
      </p:sp>
      <p:sp>
        <p:nvSpPr>
          <p:cNvPr id="17952" name="AutoShape 544"/>
          <p:cNvSpPr>
            <a:spLocks noChangeArrowheads="1"/>
          </p:cNvSpPr>
          <p:nvPr/>
        </p:nvSpPr>
        <p:spPr bwMode="auto">
          <a:xfrm>
            <a:off x="76200" y="3048000"/>
            <a:ext cx="609600" cy="457200"/>
          </a:xfrm>
          <a:prstGeom prst="star16">
            <a:avLst>
              <a:gd name="adj" fmla="val 37500"/>
            </a:avLst>
          </a:prstGeom>
          <a:solidFill>
            <a:srgbClr val="FF00FF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18000" name="Group 592"/>
          <p:cNvGrpSpPr>
            <a:grpSpLocks/>
          </p:cNvGrpSpPr>
          <p:nvPr/>
        </p:nvGrpSpPr>
        <p:grpSpPr bwMode="auto">
          <a:xfrm>
            <a:off x="4191000" y="4724400"/>
            <a:ext cx="1600200" cy="533400"/>
            <a:chOff x="960" y="3072"/>
            <a:chExt cx="1008" cy="336"/>
          </a:xfrm>
        </p:grpSpPr>
        <p:sp>
          <p:nvSpPr>
            <p:cNvPr id="17575" name="AutoShape 547"/>
            <p:cNvSpPr>
              <a:spLocks noChangeArrowheads="1"/>
            </p:cNvSpPr>
            <p:nvPr/>
          </p:nvSpPr>
          <p:spPr bwMode="auto">
            <a:xfrm>
              <a:off x="960" y="3072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M</a:t>
              </a:r>
            </a:p>
          </p:txBody>
        </p:sp>
        <p:sp>
          <p:nvSpPr>
            <p:cNvPr id="17576" name="AutoShape 548"/>
            <p:cNvSpPr>
              <a:spLocks noChangeArrowheads="1"/>
            </p:cNvSpPr>
            <p:nvPr/>
          </p:nvSpPr>
          <p:spPr bwMode="auto">
            <a:xfrm>
              <a:off x="1296" y="3072"/>
              <a:ext cx="336" cy="336"/>
            </a:xfrm>
            <a:prstGeom prst="flowChartAlternateProcess">
              <a:avLst/>
            </a:prstGeom>
            <a:solidFill>
              <a:srgbClr val="FF0000"/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chemeClr val="bg1"/>
                  </a:solidFill>
                </a:rPr>
                <a:t>Á</a:t>
              </a:r>
            </a:p>
          </p:txBody>
        </p:sp>
        <p:sp>
          <p:nvSpPr>
            <p:cNvPr id="17577" name="AutoShape 549"/>
            <p:cNvSpPr>
              <a:spLocks noChangeArrowheads="1"/>
            </p:cNvSpPr>
            <p:nvPr/>
          </p:nvSpPr>
          <p:spPr bwMode="auto">
            <a:xfrm>
              <a:off x="1632" y="3072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C</a:t>
              </a:r>
            </a:p>
          </p:txBody>
        </p:sp>
      </p:grpSp>
      <p:grpSp>
        <p:nvGrpSpPr>
          <p:cNvPr id="18001" name="Group 593"/>
          <p:cNvGrpSpPr>
            <a:grpSpLocks/>
          </p:cNvGrpSpPr>
          <p:nvPr/>
        </p:nvGrpSpPr>
        <p:grpSpPr bwMode="auto">
          <a:xfrm>
            <a:off x="4191000" y="4724400"/>
            <a:ext cx="1600200" cy="533400"/>
            <a:chOff x="2976" y="3072"/>
            <a:chExt cx="1008" cy="336"/>
          </a:xfrm>
        </p:grpSpPr>
        <p:sp>
          <p:nvSpPr>
            <p:cNvPr id="17572" name="AutoShape 552"/>
            <p:cNvSpPr>
              <a:spLocks noChangeArrowheads="1"/>
            </p:cNvSpPr>
            <p:nvPr/>
          </p:nvSpPr>
          <p:spPr bwMode="auto">
            <a:xfrm>
              <a:off x="2976" y="3072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573" name="AutoShape 553"/>
            <p:cNvSpPr>
              <a:spLocks noChangeArrowheads="1"/>
            </p:cNvSpPr>
            <p:nvPr/>
          </p:nvSpPr>
          <p:spPr bwMode="auto">
            <a:xfrm>
              <a:off x="3312" y="3072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574" name="AutoShape 554"/>
            <p:cNvSpPr>
              <a:spLocks noChangeArrowheads="1"/>
            </p:cNvSpPr>
            <p:nvPr/>
          </p:nvSpPr>
          <p:spPr bwMode="auto">
            <a:xfrm>
              <a:off x="3648" y="3072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grpSp>
        <p:nvGrpSpPr>
          <p:cNvPr id="17975" name="Group 567"/>
          <p:cNvGrpSpPr>
            <a:grpSpLocks/>
          </p:cNvGrpSpPr>
          <p:nvPr/>
        </p:nvGrpSpPr>
        <p:grpSpPr bwMode="auto">
          <a:xfrm>
            <a:off x="2057400" y="3657600"/>
            <a:ext cx="3733800" cy="533400"/>
            <a:chOff x="2496" y="2880"/>
            <a:chExt cx="2352" cy="336"/>
          </a:xfrm>
        </p:grpSpPr>
        <p:sp>
          <p:nvSpPr>
            <p:cNvPr id="17565" name="AutoShape 557"/>
            <p:cNvSpPr>
              <a:spLocks noChangeArrowheads="1"/>
            </p:cNvSpPr>
            <p:nvPr/>
          </p:nvSpPr>
          <p:spPr bwMode="auto">
            <a:xfrm>
              <a:off x="2496" y="2880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V</a:t>
              </a:r>
            </a:p>
          </p:txBody>
        </p:sp>
        <p:sp>
          <p:nvSpPr>
            <p:cNvPr id="17566" name="AutoShape 558"/>
            <p:cNvSpPr>
              <a:spLocks noChangeArrowheads="1"/>
            </p:cNvSpPr>
            <p:nvPr/>
          </p:nvSpPr>
          <p:spPr bwMode="auto">
            <a:xfrm>
              <a:off x="2832" y="2880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I</a:t>
              </a:r>
            </a:p>
          </p:txBody>
        </p:sp>
        <p:sp>
          <p:nvSpPr>
            <p:cNvPr id="17567" name="AutoShape 559"/>
            <p:cNvSpPr>
              <a:spLocks noChangeArrowheads="1"/>
            </p:cNvSpPr>
            <p:nvPr/>
          </p:nvSpPr>
          <p:spPr bwMode="auto">
            <a:xfrm>
              <a:off x="3168" y="2880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Ệ</a:t>
              </a:r>
            </a:p>
          </p:txBody>
        </p:sp>
        <p:sp>
          <p:nvSpPr>
            <p:cNvPr id="17568" name="AutoShape 560"/>
            <p:cNvSpPr>
              <a:spLocks noChangeArrowheads="1"/>
            </p:cNvSpPr>
            <p:nvPr/>
          </p:nvSpPr>
          <p:spPr bwMode="auto">
            <a:xfrm>
              <a:off x="3504" y="2880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T</a:t>
              </a:r>
            </a:p>
          </p:txBody>
        </p:sp>
        <p:sp>
          <p:nvSpPr>
            <p:cNvPr id="17569" name="AutoShape 561"/>
            <p:cNvSpPr>
              <a:spLocks noChangeArrowheads="1"/>
            </p:cNvSpPr>
            <p:nvPr/>
          </p:nvSpPr>
          <p:spPr bwMode="auto">
            <a:xfrm>
              <a:off x="3840" y="2880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N</a:t>
              </a:r>
            </a:p>
          </p:txBody>
        </p:sp>
        <p:sp>
          <p:nvSpPr>
            <p:cNvPr id="17570" name="AutoShape 562"/>
            <p:cNvSpPr>
              <a:spLocks noChangeArrowheads="1"/>
            </p:cNvSpPr>
            <p:nvPr/>
          </p:nvSpPr>
          <p:spPr bwMode="auto">
            <a:xfrm>
              <a:off x="4512" y="2880"/>
              <a:ext cx="336" cy="336"/>
            </a:xfrm>
            <a:prstGeom prst="flowChartAlternateProcess">
              <a:avLst/>
            </a:prstGeom>
            <a:solidFill>
              <a:srgbClr val="CCFFFF"/>
            </a:solidFill>
            <a:ln w="9525" algn="ctr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CC6600"/>
                  </a:solidFill>
                </a:rPr>
                <a:t>M</a:t>
              </a:r>
            </a:p>
          </p:txBody>
        </p:sp>
        <p:sp>
          <p:nvSpPr>
            <p:cNvPr id="17571" name="AutoShape 565"/>
            <p:cNvSpPr>
              <a:spLocks noChangeArrowheads="1"/>
            </p:cNvSpPr>
            <p:nvPr/>
          </p:nvSpPr>
          <p:spPr bwMode="auto">
            <a:xfrm>
              <a:off x="4176" y="2880"/>
              <a:ext cx="336" cy="336"/>
            </a:xfrm>
            <a:prstGeom prst="flowChartAlternateProcess">
              <a:avLst/>
            </a:prstGeom>
            <a:solidFill>
              <a:srgbClr val="FF0000"/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7976" name="Text Box 568"/>
          <p:cNvSpPr txBox="1">
            <a:spLocks noChangeArrowheads="1"/>
          </p:cNvSpPr>
          <p:nvPr/>
        </p:nvSpPr>
        <p:spPr bwMode="auto">
          <a:xfrm>
            <a:off x="1981200" y="55626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0">
                <a:solidFill>
                  <a:srgbClr val="FF00FF"/>
                </a:solidFill>
              </a:rPr>
              <a:t>? Đây là nước lớn nhất ở Đông Dương</a:t>
            </a:r>
            <a:r>
              <a:rPr lang="en-US" altLang="vi-VN" sz="1800" b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7977" name="AutoShape 569"/>
          <p:cNvSpPr>
            <a:spLocks noChangeArrowheads="1"/>
          </p:cNvSpPr>
          <p:nvPr/>
        </p:nvSpPr>
        <p:spPr bwMode="auto">
          <a:xfrm>
            <a:off x="76200" y="3581400"/>
            <a:ext cx="609600" cy="457200"/>
          </a:xfrm>
          <a:prstGeom prst="star16">
            <a:avLst>
              <a:gd name="adj" fmla="val 37500"/>
            </a:avLst>
          </a:prstGeom>
          <a:solidFill>
            <a:srgbClr val="FF00FF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chemeClr val="bg1"/>
                </a:solidFill>
              </a:rPr>
              <a:t>6</a:t>
            </a:r>
          </a:p>
        </p:txBody>
      </p:sp>
      <p:grpSp>
        <p:nvGrpSpPr>
          <p:cNvPr id="17991" name="Group 583"/>
          <p:cNvGrpSpPr>
            <a:grpSpLocks/>
          </p:cNvGrpSpPr>
          <p:nvPr/>
        </p:nvGrpSpPr>
        <p:grpSpPr bwMode="auto">
          <a:xfrm>
            <a:off x="1524000" y="4191000"/>
            <a:ext cx="4267200" cy="533400"/>
            <a:chOff x="912" y="2688"/>
            <a:chExt cx="2688" cy="336"/>
          </a:xfrm>
        </p:grpSpPr>
        <p:sp>
          <p:nvSpPr>
            <p:cNvPr id="17557" name="AutoShape 575"/>
            <p:cNvSpPr>
              <a:spLocks noChangeArrowheads="1"/>
            </p:cNvSpPr>
            <p:nvPr/>
          </p:nvSpPr>
          <p:spPr bwMode="auto">
            <a:xfrm>
              <a:off x="912" y="2688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558" name="AutoShape 576"/>
            <p:cNvSpPr>
              <a:spLocks noChangeArrowheads="1"/>
            </p:cNvSpPr>
            <p:nvPr/>
          </p:nvSpPr>
          <p:spPr bwMode="auto">
            <a:xfrm>
              <a:off x="1248" y="2688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559" name="AutoShape 577"/>
            <p:cNvSpPr>
              <a:spLocks noChangeArrowheads="1"/>
            </p:cNvSpPr>
            <p:nvPr/>
          </p:nvSpPr>
          <p:spPr bwMode="auto">
            <a:xfrm>
              <a:off x="1584" y="2688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560" name="AutoShape 578"/>
            <p:cNvSpPr>
              <a:spLocks noChangeArrowheads="1"/>
            </p:cNvSpPr>
            <p:nvPr/>
          </p:nvSpPr>
          <p:spPr bwMode="auto">
            <a:xfrm>
              <a:off x="1920" y="2688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561" name="AutoShape 579"/>
            <p:cNvSpPr>
              <a:spLocks noChangeArrowheads="1"/>
            </p:cNvSpPr>
            <p:nvPr/>
          </p:nvSpPr>
          <p:spPr bwMode="auto">
            <a:xfrm>
              <a:off x="2592" y="2688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562" name="AutoShape 580"/>
            <p:cNvSpPr>
              <a:spLocks noChangeArrowheads="1"/>
            </p:cNvSpPr>
            <p:nvPr/>
          </p:nvSpPr>
          <p:spPr bwMode="auto">
            <a:xfrm>
              <a:off x="2928" y="2688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563" name="AutoShape 581"/>
            <p:cNvSpPr>
              <a:spLocks noChangeArrowheads="1"/>
            </p:cNvSpPr>
            <p:nvPr/>
          </p:nvSpPr>
          <p:spPr bwMode="auto">
            <a:xfrm>
              <a:off x="3264" y="2688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564" name="AutoShape 582"/>
            <p:cNvSpPr>
              <a:spLocks noChangeArrowheads="1"/>
            </p:cNvSpPr>
            <p:nvPr/>
          </p:nvSpPr>
          <p:spPr bwMode="auto">
            <a:xfrm>
              <a:off x="2256" y="2688"/>
              <a:ext cx="336" cy="336"/>
            </a:xfrm>
            <a:prstGeom prst="flowChartAlternateProcess">
              <a:avLst/>
            </a:prstGeom>
            <a:solidFill>
              <a:srgbClr val="33CCCC"/>
            </a:solidFill>
            <a:ln w="952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sp>
        <p:nvSpPr>
          <p:cNvPr id="17997" name="AutoShape 589"/>
          <p:cNvSpPr>
            <a:spLocks noChangeArrowheads="1"/>
          </p:cNvSpPr>
          <p:nvPr/>
        </p:nvSpPr>
        <p:spPr bwMode="auto">
          <a:xfrm>
            <a:off x="76200" y="4114800"/>
            <a:ext cx="609600" cy="457200"/>
          </a:xfrm>
          <a:prstGeom prst="star16">
            <a:avLst>
              <a:gd name="adj" fmla="val 37500"/>
            </a:avLst>
          </a:prstGeom>
          <a:solidFill>
            <a:srgbClr val="FF00FF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7998" name="Text Box 590"/>
          <p:cNvSpPr txBox="1">
            <a:spLocks noChangeArrowheads="1"/>
          </p:cNvSpPr>
          <p:nvPr/>
        </p:nvSpPr>
        <p:spPr bwMode="auto">
          <a:xfrm>
            <a:off x="1447800" y="55626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0">
                <a:solidFill>
                  <a:srgbClr val="FF00FF"/>
                </a:solidFill>
              </a:rPr>
              <a:t>? Đây là nước ra đời muộn nhất ở Đông Nam Á</a:t>
            </a:r>
          </a:p>
        </p:txBody>
      </p:sp>
      <p:sp>
        <p:nvSpPr>
          <p:cNvPr id="18002" name="Text Box 594"/>
          <p:cNvSpPr txBox="1">
            <a:spLocks noChangeArrowheads="1"/>
          </p:cNvSpPr>
          <p:nvPr/>
        </p:nvSpPr>
        <p:spPr bwMode="auto">
          <a:xfrm>
            <a:off x="0" y="53340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0">
                <a:solidFill>
                  <a:srgbClr val="FF00FF"/>
                </a:solidFill>
              </a:rPr>
              <a:t>? Học thuyết của ông bắt đầu được truyền bá ở Inđônêxia từ 1905.</a:t>
            </a:r>
          </a:p>
        </p:txBody>
      </p:sp>
      <p:sp>
        <p:nvSpPr>
          <p:cNvPr id="18003" name="AutoShape 595"/>
          <p:cNvSpPr>
            <a:spLocks noChangeArrowheads="1"/>
          </p:cNvSpPr>
          <p:nvPr/>
        </p:nvSpPr>
        <p:spPr bwMode="auto">
          <a:xfrm>
            <a:off x="76200" y="4724400"/>
            <a:ext cx="609600" cy="457200"/>
          </a:xfrm>
          <a:prstGeom prst="star16">
            <a:avLst>
              <a:gd name="adj" fmla="val 37500"/>
            </a:avLst>
          </a:prstGeom>
          <a:solidFill>
            <a:srgbClr val="FF00FF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>
                <a:solidFill>
                  <a:schemeClr val="bg1"/>
                </a:solidFill>
              </a:rPr>
              <a:t>8</a:t>
            </a:r>
          </a:p>
        </p:txBody>
      </p:sp>
      <p:grpSp>
        <p:nvGrpSpPr>
          <p:cNvPr id="18011" name="Group 603"/>
          <p:cNvGrpSpPr>
            <a:grpSpLocks/>
          </p:cNvGrpSpPr>
          <p:nvPr/>
        </p:nvGrpSpPr>
        <p:grpSpPr bwMode="auto">
          <a:xfrm>
            <a:off x="4724400" y="990600"/>
            <a:ext cx="533400" cy="4267200"/>
            <a:chOff x="5424" y="624"/>
            <a:chExt cx="336" cy="2688"/>
          </a:xfrm>
        </p:grpSpPr>
        <p:sp>
          <p:nvSpPr>
            <p:cNvPr id="17549" name="AutoShape 379"/>
            <p:cNvSpPr>
              <a:spLocks noChangeArrowheads="1"/>
            </p:cNvSpPr>
            <p:nvPr/>
          </p:nvSpPr>
          <p:spPr bwMode="auto">
            <a:xfrm>
              <a:off x="5424" y="2976"/>
              <a:ext cx="336" cy="336"/>
            </a:xfrm>
            <a:prstGeom prst="flowChartAlternateProcess">
              <a:avLst/>
            </a:prstGeom>
            <a:solidFill>
              <a:srgbClr val="FF0000"/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chemeClr val="bg1"/>
                  </a:solidFill>
                </a:rPr>
                <a:t>Á</a:t>
              </a:r>
            </a:p>
          </p:txBody>
        </p:sp>
        <p:sp>
          <p:nvSpPr>
            <p:cNvPr id="17550" name="AutoShape 596"/>
            <p:cNvSpPr>
              <a:spLocks noChangeArrowheads="1"/>
            </p:cNvSpPr>
            <p:nvPr/>
          </p:nvSpPr>
          <p:spPr bwMode="auto">
            <a:xfrm>
              <a:off x="5424" y="2640"/>
              <a:ext cx="336" cy="336"/>
            </a:xfrm>
            <a:prstGeom prst="flowChartAlternateProcess">
              <a:avLst/>
            </a:prstGeom>
            <a:solidFill>
              <a:srgbClr val="FF0000"/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17551" name="AutoShape 597"/>
            <p:cNvSpPr>
              <a:spLocks noChangeArrowheads="1"/>
            </p:cNvSpPr>
            <p:nvPr/>
          </p:nvSpPr>
          <p:spPr bwMode="auto">
            <a:xfrm>
              <a:off x="5424" y="2304"/>
              <a:ext cx="336" cy="336"/>
            </a:xfrm>
            <a:prstGeom prst="flowChartAlternateProcess">
              <a:avLst/>
            </a:prstGeom>
            <a:solidFill>
              <a:srgbClr val="FF0000"/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7552" name="AutoShape 598"/>
            <p:cNvSpPr>
              <a:spLocks noChangeArrowheads="1"/>
            </p:cNvSpPr>
            <p:nvPr/>
          </p:nvSpPr>
          <p:spPr bwMode="auto">
            <a:xfrm>
              <a:off x="5424" y="1968"/>
              <a:ext cx="336" cy="336"/>
            </a:xfrm>
            <a:prstGeom prst="flowChartAlternateProcess">
              <a:avLst/>
            </a:prstGeom>
            <a:solidFill>
              <a:srgbClr val="FF0000"/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17553" name="AutoShape 599"/>
            <p:cNvSpPr>
              <a:spLocks noChangeArrowheads="1"/>
            </p:cNvSpPr>
            <p:nvPr/>
          </p:nvSpPr>
          <p:spPr bwMode="auto">
            <a:xfrm>
              <a:off x="5424" y="1632"/>
              <a:ext cx="336" cy="336"/>
            </a:xfrm>
            <a:prstGeom prst="flowChartAlternateProcess">
              <a:avLst/>
            </a:prstGeom>
            <a:solidFill>
              <a:srgbClr val="FF0000"/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17554" name="AutoShape 600"/>
            <p:cNvSpPr>
              <a:spLocks noChangeArrowheads="1"/>
            </p:cNvSpPr>
            <p:nvPr/>
          </p:nvSpPr>
          <p:spPr bwMode="auto">
            <a:xfrm>
              <a:off x="5424" y="1296"/>
              <a:ext cx="336" cy="336"/>
            </a:xfrm>
            <a:prstGeom prst="flowChartAlternateProcess">
              <a:avLst/>
            </a:prstGeom>
            <a:solidFill>
              <a:srgbClr val="FF0000"/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17555" name="AutoShape 601"/>
            <p:cNvSpPr>
              <a:spLocks noChangeArrowheads="1"/>
            </p:cNvSpPr>
            <p:nvPr/>
          </p:nvSpPr>
          <p:spPr bwMode="auto">
            <a:xfrm>
              <a:off x="5424" y="960"/>
              <a:ext cx="336" cy="336"/>
            </a:xfrm>
            <a:prstGeom prst="flowChartAlternateProcess">
              <a:avLst/>
            </a:prstGeom>
            <a:solidFill>
              <a:srgbClr val="FF0000"/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chemeClr val="bg1"/>
                  </a:solidFill>
                </a:rPr>
                <a:t>Ô</a:t>
              </a:r>
            </a:p>
          </p:txBody>
        </p:sp>
        <p:sp>
          <p:nvSpPr>
            <p:cNvPr id="17556" name="AutoShape 602"/>
            <p:cNvSpPr>
              <a:spLocks noChangeArrowheads="1"/>
            </p:cNvSpPr>
            <p:nvPr/>
          </p:nvSpPr>
          <p:spPr bwMode="auto">
            <a:xfrm>
              <a:off x="5424" y="624"/>
              <a:ext cx="336" cy="336"/>
            </a:xfrm>
            <a:prstGeom prst="flowChartAlternateProcess">
              <a:avLst/>
            </a:prstGeom>
            <a:solidFill>
              <a:srgbClr val="FF0000"/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rgbClr val="003300"/>
                  </a:solidFill>
                  <a:latin typeface="Arial" charset="0"/>
                </a:defRPr>
              </a:lvl1pPr>
              <a:lvl2pPr marL="742950" indent="-285750" algn="ctr">
                <a:defRPr sz="2400" b="1">
                  <a:solidFill>
                    <a:srgbClr val="003300"/>
                  </a:solidFill>
                  <a:latin typeface="Arial" charset="0"/>
                </a:defRPr>
              </a:lvl2pPr>
              <a:lvl3pPr marL="11430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3pPr>
              <a:lvl4pPr marL="16002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4pPr>
              <a:lvl5pPr marL="2057400" indent="-228600" algn="ctr">
                <a:defRPr sz="2400" b="1">
                  <a:solidFill>
                    <a:srgbClr val="00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chemeClr val="bg1"/>
                  </a:solidFill>
                </a:rPr>
                <a:t>Đ</a:t>
              </a:r>
            </a:p>
          </p:txBody>
        </p:sp>
      </p:grpSp>
      <p:sp>
        <p:nvSpPr>
          <p:cNvPr id="18021" name="Text Box 613"/>
          <p:cNvSpPr txBox="1">
            <a:spLocks noChangeArrowheads="1"/>
          </p:cNvSpPr>
          <p:nvPr/>
        </p:nvSpPr>
        <p:spPr bwMode="auto">
          <a:xfrm>
            <a:off x="1905000" y="54864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rgbClr val="003300"/>
                </a:solidFill>
                <a:latin typeface="Arial" charset="0"/>
              </a:defRPr>
            </a:lvl1pPr>
            <a:lvl2pPr marL="742950" indent="-285750" algn="ctr">
              <a:defRPr sz="2400" b="1">
                <a:solidFill>
                  <a:srgbClr val="003300"/>
                </a:solidFill>
                <a:latin typeface="Arial" charset="0"/>
              </a:defRPr>
            </a:lvl2pPr>
            <a:lvl3pPr marL="11430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3pPr>
            <a:lvl4pPr marL="16002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4pPr>
            <a:lvl5pPr marL="2057400" indent="-228600" algn="ctr">
              <a:defRPr sz="2400" b="1">
                <a:solidFill>
                  <a:srgbClr val="0033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996600"/>
                </a:solidFill>
              </a:rPr>
              <a:t>? Khu vực em vừa học trong bài</a:t>
            </a:r>
          </a:p>
        </p:txBody>
      </p:sp>
      <p:sp>
        <p:nvSpPr>
          <p:cNvPr id="18022" name="AutoShape 614"/>
          <p:cNvSpPr>
            <a:spLocks noChangeArrowheads="1"/>
          </p:cNvSpPr>
          <p:nvPr/>
        </p:nvSpPr>
        <p:spPr bwMode="auto">
          <a:xfrm>
            <a:off x="914400" y="685800"/>
            <a:ext cx="762000" cy="685800"/>
          </a:xfrm>
          <a:prstGeom prst="star5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vi-VN">
                <a:solidFill>
                  <a:srgbClr val="FF00FF"/>
                </a:solidFill>
                <a:latin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7691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8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8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7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17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8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8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7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7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8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9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79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7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7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0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9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79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7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7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2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9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79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17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17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1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5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79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500"/>
                                        <p:tgtEl>
                                          <p:spTgt spid="17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17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1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7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7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179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17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17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17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1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9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80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180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1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18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18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18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0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80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1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3" dur="500"/>
                                        <p:tgtEl>
                                          <p:spTgt spid="18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7" dur="2000"/>
                                        <p:tgtEl>
                                          <p:spTgt spid="1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22"/>
                  </p:tgtEl>
                </p:cond>
              </p:nextCondLst>
            </p:seq>
          </p:childTnLst>
        </p:cTn>
      </p:par>
    </p:tnLst>
    <p:bldLst>
      <p:bldP spid="17951" grpId="0"/>
      <p:bldP spid="17951" grpId="1"/>
      <p:bldP spid="17976" grpId="0"/>
      <p:bldP spid="17976" grpId="1"/>
      <p:bldP spid="17998" grpId="0"/>
      <p:bldP spid="17998" grpId="1"/>
      <p:bldP spid="18002" grpId="0"/>
      <p:bldP spid="18002" grpId="1"/>
      <p:bldP spid="18021" grpId="0"/>
      <p:bldP spid="1802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8" t="28923" r="39521" b="28133"/>
          <a:stretch/>
        </p:blipFill>
        <p:spPr bwMode="auto">
          <a:xfrm rot="16200000">
            <a:off x="1303749" y="-1151350"/>
            <a:ext cx="6705601" cy="916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0" y="739914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HƯỚNG DẪN HỌC 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4478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dirty="0"/>
              <a:t>- </a:t>
            </a:r>
            <a:r>
              <a:rPr lang="en-US" altLang="vi-VN" sz="3600" dirty="0" err="1"/>
              <a:t>Học</a:t>
            </a:r>
            <a:r>
              <a:rPr lang="en-US" altLang="vi-VN" sz="3600" dirty="0"/>
              <a:t> </a:t>
            </a:r>
            <a:r>
              <a:rPr lang="en-US" altLang="vi-VN" sz="3600" dirty="0" err="1"/>
              <a:t>thuộc</a:t>
            </a:r>
            <a:r>
              <a:rPr lang="en-US" altLang="vi-VN" sz="3600" dirty="0"/>
              <a:t> </a:t>
            </a:r>
            <a:r>
              <a:rPr lang="en-US" altLang="vi-VN" sz="3600" dirty="0" err="1"/>
              <a:t>bài</a:t>
            </a:r>
            <a:r>
              <a:rPr lang="en-US" altLang="vi-VN" sz="3600" dirty="0"/>
              <a:t>, </a:t>
            </a:r>
            <a:r>
              <a:rPr lang="en-US" altLang="vi-VN" sz="3600" dirty="0" err="1"/>
              <a:t>nắm</a:t>
            </a:r>
            <a:r>
              <a:rPr lang="en-US" altLang="vi-VN" sz="3600" dirty="0"/>
              <a:t> </a:t>
            </a:r>
            <a:r>
              <a:rPr lang="en-US" altLang="vi-VN" sz="3600" dirty="0" err="1"/>
              <a:t>chắc</a:t>
            </a:r>
            <a:r>
              <a:rPr lang="en-US" altLang="vi-VN" sz="3600" dirty="0"/>
              <a:t> </a:t>
            </a:r>
            <a:r>
              <a:rPr lang="en-US" altLang="vi-VN" sz="3600" dirty="0" err="1"/>
              <a:t>các</a:t>
            </a:r>
            <a:r>
              <a:rPr lang="en-US" altLang="vi-VN" sz="3600" dirty="0"/>
              <a:t> </a:t>
            </a:r>
            <a:r>
              <a:rPr lang="en-US" altLang="vi-VN" sz="3600" dirty="0" err="1"/>
              <a:t>nội</a:t>
            </a:r>
            <a:r>
              <a:rPr lang="en-US" altLang="vi-VN" sz="3600" dirty="0"/>
              <a:t> dung </a:t>
            </a:r>
            <a:r>
              <a:rPr lang="en-US" altLang="vi-VN" sz="3600" dirty="0" err="1"/>
              <a:t>đã</a:t>
            </a:r>
            <a:r>
              <a:rPr lang="en-US" altLang="vi-VN" sz="3600" dirty="0"/>
              <a:t> </a:t>
            </a:r>
            <a:r>
              <a:rPr lang="en-US" altLang="vi-VN" sz="3600" dirty="0" err="1"/>
              <a:t>học</a:t>
            </a:r>
            <a:r>
              <a:rPr lang="en-US" altLang="vi-VN" sz="3600" dirty="0"/>
              <a:t>. </a:t>
            </a:r>
          </a:p>
          <a:p>
            <a:pPr>
              <a:spcBef>
                <a:spcPct val="50000"/>
              </a:spcBef>
            </a:pPr>
            <a:r>
              <a:rPr lang="en-US" altLang="vi-VN" sz="3600" dirty="0"/>
              <a:t>- </a:t>
            </a:r>
            <a:r>
              <a:rPr lang="en-US" altLang="vi-VN" sz="3600" dirty="0" err="1"/>
              <a:t>Lập</a:t>
            </a:r>
            <a:r>
              <a:rPr lang="en-US" altLang="vi-VN" sz="3600" dirty="0"/>
              <a:t> </a:t>
            </a:r>
            <a:r>
              <a:rPr lang="en-US" altLang="vi-VN" sz="3600" dirty="0" err="1"/>
              <a:t>niên</a:t>
            </a:r>
            <a:r>
              <a:rPr lang="en-US" altLang="vi-VN" sz="3600" dirty="0"/>
              <a:t> </a:t>
            </a:r>
            <a:r>
              <a:rPr lang="en-US" altLang="vi-VN" sz="3600" dirty="0" err="1"/>
              <a:t>biểu</a:t>
            </a:r>
            <a:r>
              <a:rPr lang="en-US" altLang="vi-VN" sz="3600" dirty="0"/>
              <a:t> </a:t>
            </a:r>
            <a:r>
              <a:rPr lang="en-US" altLang="vi-VN" sz="3600" dirty="0" err="1"/>
              <a:t>về</a:t>
            </a:r>
            <a:r>
              <a:rPr lang="en-US" altLang="vi-VN" sz="3600" dirty="0"/>
              <a:t> </a:t>
            </a:r>
            <a:r>
              <a:rPr lang="en-US" altLang="vi-VN" sz="3600" dirty="0" err="1"/>
              <a:t>các</a:t>
            </a:r>
            <a:r>
              <a:rPr lang="en-US" altLang="vi-VN" sz="3600" dirty="0"/>
              <a:t> </a:t>
            </a:r>
            <a:r>
              <a:rPr lang="en-US" altLang="vi-VN" sz="3600" dirty="0" err="1"/>
              <a:t>cuộc</a:t>
            </a:r>
            <a:r>
              <a:rPr lang="en-US" altLang="vi-VN" sz="3600" dirty="0"/>
              <a:t> </a:t>
            </a:r>
            <a:r>
              <a:rPr lang="en-US" altLang="vi-VN" sz="3600" dirty="0" err="1"/>
              <a:t>đấu</a:t>
            </a:r>
            <a:r>
              <a:rPr lang="en-US" altLang="vi-VN" sz="3600" dirty="0"/>
              <a:t> </a:t>
            </a:r>
            <a:r>
              <a:rPr lang="en-US" altLang="vi-VN" sz="3600" dirty="0" err="1"/>
              <a:t>tranh</a:t>
            </a:r>
            <a:r>
              <a:rPr lang="en-US" altLang="vi-VN" sz="3600" dirty="0"/>
              <a:t> </a:t>
            </a:r>
            <a:r>
              <a:rPr lang="en-US" altLang="vi-VN" sz="3600" dirty="0" err="1"/>
              <a:t>của</a:t>
            </a:r>
            <a:r>
              <a:rPr lang="en-US" altLang="vi-VN" sz="3600" dirty="0"/>
              <a:t> </a:t>
            </a:r>
            <a:r>
              <a:rPr lang="en-US" altLang="vi-VN" sz="3600" dirty="0" err="1"/>
              <a:t>nhân</a:t>
            </a:r>
            <a:r>
              <a:rPr lang="en-US" altLang="vi-VN" sz="3600" dirty="0"/>
              <a:t> </a:t>
            </a:r>
            <a:r>
              <a:rPr lang="en-US" altLang="vi-VN" sz="3600" dirty="0" err="1"/>
              <a:t>dân</a:t>
            </a:r>
            <a:r>
              <a:rPr lang="en-US" altLang="vi-VN" sz="3600" dirty="0"/>
              <a:t> </a:t>
            </a:r>
            <a:r>
              <a:rPr lang="en-US" altLang="vi-VN" sz="3600" dirty="0" err="1"/>
              <a:t>Đông</a:t>
            </a:r>
            <a:r>
              <a:rPr lang="en-US" altLang="vi-VN" sz="3600" dirty="0"/>
              <a:t> Nam Á </a:t>
            </a:r>
            <a:r>
              <a:rPr lang="en-US" altLang="vi-VN" sz="3600" dirty="0" err="1"/>
              <a:t>cuối</a:t>
            </a:r>
            <a:r>
              <a:rPr lang="en-US" altLang="vi-VN" sz="3600" dirty="0"/>
              <a:t> </a:t>
            </a:r>
            <a:r>
              <a:rPr lang="en-US" altLang="vi-VN" sz="3600" dirty="0" err="1"/>
              <a:t>thế</a:t>
            </a:r>
            <a:r>
              <a:rPr lang="en-US" altLang="vi-VN" sz="3600" dirty="0"/>
              <a:t> </a:t>
            </a:r>
            <a:r>
              <a:rPr lang="en-US" altLang="vi-VN" sz="3600" dirty="0" err="1"/>
              <a:t>kỉ</a:t>
            </a:r>
            <a:r>
              <a:rPr lang="en-US" altLang="vi-VN" sz="3600" dirty="0"/>
              <a:t> XIX </a:t>
            </a:r>
            <a:r>
              <a:rPr lang="en-US" altLang="vi-VN" sz="3600" dirty="0" err="1"/>
              <a:t>đầu</a:t>
            </a:r>
            <a:r>
              <a:rPr lang="en-US" altLang="vi-VN" sz="3600" dirty="0"/>
              <a:t> </a:t>
            </a:r>
            <a:r>
              <a:rPr lang="en-US" altLang="vi-VN" sz="3600" dirty="0" err="1"/>
              <a:t>thế</a:t>
            </a:r>
            <a:r>
              <a:rPr lang="en-US" altLang="vi-VN" sz="3600" dirty="0"/>
              <a:t> </a:t>
            </a:r>
            <a:r>
              <a:rPr lang="en-US" altLang="vi-VN" sz="3600" dirty="0" err="1"/>
              <a:t>kỉ</a:t>
            </a:r>
            <a:r>
              <a:rPr lang="en-US" altLang="vi-VN" sz="3600" dirty="0"/>
              <a:t> XX.</a:t>
            </a:r>
          </a:p>
          <a:p>
            <a:pPr>
              <a:spcBef>
                <a:spcPct val="50000"/>
              </a:spcBef>
            </a:pPr>
            <a:r>
              <a:rPr lang="en-US" altLang="vi-VN" sz="3600" dirty="0"/>
              <a:t>- </a:t>
            </a:r>
            <a:r>
              <a:rPr lang="en-US" altLang="vi-VN" sz="3600" dirty="0" err="1"/>
              <a:t>Xem</a:t>
            </a:r>
            <a:r>
              <a:rPr lang="en-US" altLang="vi-VN" sz="3600" dirty="0"/>
              <a:t> </a:t>
            </a:r>
            <a:r>
              <a:rPr lang="en-US" altLang="vi-VN" sz="3600" dirty="0" err="1"/>
              <a:t>trước</a:t>
            </a:r>
            <a:r>
              <a:rPr lang="en-US" altLang="vi-VN" sz="3600" dirty="0"/>
              <a:t> </a:t>
            </a:r>
            <a:r>
              <a:rPr lang="en-US" altLang="vi-VN" sz="3600" dirty="0" err="1"/>
              <a:t>bài</a:t>
            </a:r>
            <a:r>
              <a:rPr lang="en-US" altLang="vi-VN" sz="3600" dirty="0"/>
              <a:t> 12” </a:t>
            </a:r>
            <a:r>
              <a:rPr lang="en-US" altLang="vi-VN" sz="3600" dirty="0" err="1"/>
              <a:t>Nhật</a:t>
            </a:r>
            <a:r>
              <a:rPr lang="en-US" altLang="vi-VN" sz="3600" dirty="0"/>
              <a:t> </a:t>
            </a:r>
            <a:r>
              <a:rPr lang="en-US" altLang="vi-VN" sz="3600" dirty="0" err="1"/>
              <a:t>Bản</a:t>
            </a:r>
            <a:r>
              <a:rPr lang="en-US" altLang="vi-VN" sz="3600" dirty="0"/>
              <a:t> </a:t>
            </a:r>
            <a:r>
              <a:rPr lang="en-US" altLang="vi-VN" sz="3600" dirty="0" err="1"/>
              <a:t>giữa</a:t>
            </a:r>
            <a:r>
              <a:rPr lang="en-US" altLang="vi-VN" sz="3600" dirty="0"/>
              <a:t> </a:t>
            </a:r>
            <a:r>
              <a:rPr lang="en-US" altLang="vi-VN" sz="3600" dirty="0" err="1"/>
              <a:t>thế</a:t>
            </a:r>
            <a:r>
              <a:rPr lang="en-US" altLang="vi-VN" sz="3600" dirty="0"/>
              <a:t> </a:t>
            </a:r>
            <a:r>
              <a:rPr lang="en-US" altLang="vi-VN" sz="3600" dirty="0" err="1"/>
              <a:t>kỉ</a:t>
            </a:r>
            <a:r>
              <a:rPr lang="en-US" altLang="vi-VN" sz="3600" dirty="0"/>
              <a:t> XIX </a:t>
            </a:r>
            <a:r>
              <a:rPr lang="en-US" altLang="vi-VN" sz="3600" dirty="0" err="1"/>
              <a:t>đầu</a:t>
            </a:r>
            <a:r>
              <a:rPr lang="en-US" altLang="vi-VN" sz="3600" dirty="0"/>
              <a:t> </a:t>
            </a:r>
            <a:r>
              <a:rPr lang="en-US" altLang="vi-VN" sz="3600" dirty="0" err="1"/>
              <a:t>thế</a:t>
            </a:r>
            <a:r>
              <a:rPr lang="en-US" altLang="vi-VN" sz="3600" dirty="0"/>
              <a:t> </a:t>
            </a:r>
            <a:r>
              <a:rPr lang="en-US" altLang="vi-VN" sz="3600" dirty="0" err="1"/>
              <a:t>kỉ</a:t>
            </a:r>
            <a:r>
              <a:rPr lang="en-US" altLang="vi-VN" sz="3600" dirty="0"/>
              <a:t> XX</a:t>
            </a:r>
          </a:p>
        </p:txBody>
      </p:sp>
    </p:spTree>
    <p:extLst>
      <p:ext uri="{BB962C8B-B14F-4D97-AF65-F5344CB8AC3E}">
        <p14:creationId xmlns:p14="http://schemas.microsoft.com/office/powerpoint/2010/main" val="11781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- </a:t>
            </a:r>
            <a:r>
              <a:rPr lang="vi-VN" b="1" dirty="0" smtClean="0"/>
              <a:t>Em </a:t>
            </a:r>
            <a:r>
              <a:rPr lang="vi-VN" b="1" dirty="0"/>
              <a:t>đã biết gì về khu vực Đông Nam Á (vị trí địa lý, các quốc gia, đặc điểm hiện tại</a:t>
            </a:r>
            <a:r>
              <a:rPr lang="vi-VN" b="1" dirty="0" smtClean="0"/>
              <a:t>)</a:t>
            </a:r>
            <a:r>
              <a:rPr lang="en-US" b="1" dirty="0" smtClean="0"/>
              <a:t>? </a:t>
            </a:r>
          </a:p>
          <a:p>
            <a:r>
              <a:rPr lang="en-US" b="1" dirty="0" smtClean="0"/>
              <a:t>- </a:t>
            </a:r>
            <a:r>
              <a:rPr lang="vi-VN" b="1" dirty="0" smtClean="0"/>
              <a:t>Những </a:t>
            </a:r>
            <a:r>
              <a:rPr lang="vi-VN" b="1" dirty="0"/>
              <a:t>hình ảnh dưới đây liên quan đến lịch sử của khu vực Đông Nam Á ở thời kì nào? Nêu những hiểu biết của mình về các sự kiện đó.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0" i="1" dirty="0"/>
              <a:t>Quan sát lược đồ, hình ảnh dưới đây và thực hiện theo yêu cầu: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18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Ban_do_Dong_Nam_A cat roi"/>
          <p:cNvPicPr>
            <a:picLocks noChangeAspect="1" noChangeArrowheads="1"/>
          </p:cNvPicPr>
          <p:nvPr/>
        </p:nvPicPr>
        <p:blipFill>
          <a:blip r:embed="rId2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27050"/>
            <a:ext cx="8305800" cy="5797550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02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BÀI 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517775"/>
            <a:ext cx="8610600" cy="1752600"/>
          </a:xfrm>
        </p:spPr>
        <p:txBody>
          <a:bodyPr>
            <a:norm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  </a:t>
            </a:r>
            <a:r>
              <a:rPr lang="vi-VN" b="1" dirty="0" smtClean="0">
                <a:solidFill>
                  <a:srgbClr val="FF0000"/>
                </a:solidFill>
              </a:rPr>
              <a:t>CÁC </a:t>
            </a:r>
            <a:r>
              <a:rPr lang="vi-VN" b="1" dirty="0">
                <a:solidFill>
                  <a:srgbClr val="FF0000"/>
                </a:solidFill>
              </a:rPr>
              <a:t>NƯỚC ĐÔNG NAM Á CUỐI THẾ KỈ XIX - ĐẦU THẾ KỈ XX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i="1" dirty="0"/>
              <a:t>Quan sát lược đồ Đông Nam Á cuối thế kỉ XIX – đầu thế kỉ XX, đọc thông tin sách giáo khoa, em hãy: </a:t>
            </a:r>
            <a:endParaRPr lang="en-US" i="1" dirty="0" smtClean="0"/>
          </a:p>
          <a:p>
            <a:r>
              <a:rPr lang="en-US" b="1" dirty="0" smtClean="0"/>
              <a:t>1. </a:t>
            </a:r>
            <a:r>
              <a:rPr lang="vi-VN" b="1" dirty="0" smtClean="0"/>
              <a:t>Giải </a:t>
            </a:r>
            <a:r>
              <a:rPr lang="vi-VN" b="1" dirty="0"/>
              <a:t>thích vì sao khu vực Đông Nam Á trở thành đối tượng xâm lược của các nước tư bản phương Tây</a:t>
            </a:r>
            <a:r>
              <a:rPr lang="vi-VN" b="1" dirty="0" smtClean="0"/>
              <a:t>?</a:t>
            </a:r>
            <a:endParaRPr lang="en-US" b="1" dirty="0" smtClean="0"/>
          </a:p>
          <a:p>
            <a:r>
              <a:rPr lang="en-US" b="1" dirty="0" smtClean="0"/>
              <a:t>2. </a:t>
            </a:r>
            <a:r>
              <a:rPr lang="vi-VN" b="1" dirty="0" smtClean="0"/>
              <a:t>Khái </a:t>
            </a:r>
            <a:r>
              <a:rPr lang="vi-VN" b="1" dirty="0"/>
              <a:t>quát quá trình xâm lược Đông Nam Á của các nước tư bản phương </a:t>
            </a:r>
            <a:r>
              <a:rPr lang="vi-VN" b="1" dirty="0" smtClean="0"/>
              <a:t>Tây</a:t>
            </a:r>
            <a:r>
              <a:rPr lang="en-US" b="1" dirty="0" smtClean="0"/>
              <a:t>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I. </a:t>
            </a:r>
            <a:r>
              <a:rPr lang="vi-VN" dirty="0" smtClean="0"/>
              <a:t>QUÁ TRÌNH XÂM LƯỢC ĐÔNG NAM Á </a:t>
            </a:r>
            <a:br>
              <a:rPr lang="vi-VN" dirty="0" smtClean="0"/>
            </a:br>
            <a:r>
              <a:rPr lang="vi-VN" dirty="0" smtClean="0"/>
              <a:t>CỦA CHỦ NGHĨA THỰC DÂN PHƯƠNG TÂY</a:t>
            </a:r>
            <a:br>
              <a:rPr lang="vi-VN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9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/>
          <a:lstStyle/>
          <a:p>
            <a:pPr marL="571500" indent="-571500">
              <a:buFontTx/>
              <a:buChar char="-"/>
            </a:pPr>
            <a:r>
              <a:rPr lang="vi-VN" dirty="0" smtClean="0"/>
              <a:t>Các </a:t>
            </a:r>
            <a:r>
              <a:rPr lang="vi-VN" dirty="0"/>
              <a:t>quốc gia Đông Nam Á có vị trí chiến lược quan trọng, giàu tài nguyên thiên nhiên, chế độ phong kiến suy yếu,… </a:t>
            </a:r>
            <a:endParaRPr lang="en-US" dirty="0" smtClean="0"/>
          </a:p>
          <a:p>
            <a:pPr marL="571500" indent="-5715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36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r>
              <a:rPr lang="vi-VN" dirty="0"/>
              <a:t>Vơ vét, không phát triển công nghiệp thuộc địa, tăng thuế, mở đồn điền, bắt lính, đàn áp, chia để trị,…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vi-VN" dirty="0"/>
              <a:t>Nhận xét những điểm chung nổi bật về chính sách thuộc địa của các nước tư bản phương Tây đối với các nước Đông Nam </a:t>
            </a:r>
            <a:r>
              <a:rPr lang="vi-VN" dirty="0" smtClean="0"/>
              <a:t>Á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56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r>
              <a:rPr lang="vi-VN" dirty="0"/>
              <a:t>Đấu tranh chống xâm lược và giải phóng dân tộc.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vi-VN" dirty="0"/>
              <a:t>Nêu dự đoán về thái độ của nhân dân khu vực này trước tình hình </a:t>
            </a:r>
            <a:r>
              <a:rPr lang="vi-VN" dirty="0" smtClean="0"/>
              <a:t>trên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5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r>
              <a:rPr lang="vi-VN" b="1" dirty="0"/>
              <a:t>Lập bảng niên biểu về một số cuộc đấu tranh, giải phóng dân tộc tiêu biểu của nhân dân Đông Nam Á cuối thế kỉ XIX – đầu thế kỉ XX theo mẫu: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II. </a:t>
            </a:r>
            <a:r>
              <a:rPr lang="vi-VN" dirty="0" smtClean="0"/>
              <a:t>PHONG TRÀO ĐẤU TRANH GIẢI PHÓNG DÂN TỘC Ở CÁC NƯỚC ĐÔNG NAM Á</a:t>
            </a:r>
            <a:r>
              <a:rPr lang="vi-VN" b="0" dirty="0" smtClean="0"/>
              <a:t/>
            </a:r>
            <a:br>
              <a:rPr lang="vi-VN" b="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56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817</Words>
  <Application>Microsoft Office PowerPoint</Application>
  <PresentationFormat>On-screen Show (4:3)</PresentationFormat>
  <Paragraphs>174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Quan sát lược đồ, hình ảnh dưới đây và thực hiện theo yêu cầu:</vt:lpstr>
      <vt:lpstr>PowerPoint Presentation</vt:lpstr>
      <vt:lpstr>BÀI 11</vt:lpstr>
      <vt:lpstr>I. QUÁ TRÌNH XÂM LƯỢC ĐÔNG NAM Á  CỦA CHỦ NGHĨA THỰC DÂN PHƯƠNG TÂY </vt:lpstr>
      <vt:lpstr>PowerPoint Presentation</vt:lpstr>
      <vt:lpstr>Nhận xét những điểm chung nổi bật về chính sách thuộc địa của các nước tư bản phương Tây đối với các nước Đông Nam Á? </vt:lpstr>
      <vt:lpstr>Nêu dự đoán về thái độ của nhân dân khu vực này trước tình hình trên? </vt:lpstr>
      <vt:lpstr>II. PHONG TRÀO ĐẤU TRANH GIẢI PHÓNG DÂN TỘC Ở CÁC NƯỚC ĐÔNG NAM 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2021-08-03T10:11:51Z</dcterms:created>
  <dcterms:modified xsi:type="dcterms:W3CDTF">2021-11-15T13:37:53Z</dcterms:modified>
</cp:coreProperties>
</file>